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6.jpg" ContentType="image/jpg"/>
  <Override PartName="/ppt/media/image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511" r:id="rId8"/>
    <p:sldId id="512" r:id="rId9"/>
    <p:sldId id="540" r:id="rId10"/>
    <p:sldId id="380" r:id="rId11"/>
    <p:sldId id="554" r:id="rId12"/>
    <p:sldId id="541" r:id="rId13"/>
    <p:sldId id="551" r:id="rId14"/>
    <p:sldId id="542" r:id="rId15"/>
    <p:sldId id="544" r:id="rId16"/>
    <p:sldId id="543" r:id="rId17"/>
    <p:sldId id="545" r:id="rId18"/>
    <p:sldId id="546" r:id="rId19"/>
    <p:sldId id="547" r:id="rId20"/>
    <p:sldId id="548" r:id="rId21"/>
    <p:sldId id="549" r:id="rId22"/>
    <p:sldId id="552" r:id="rId23"/>
    <p:sldId id="550" r:id="rId24"/>
    <p:sldId id="553" r:id="rId25"/>
    <p:sldId id="351" r:id="rId26"/>
    <p:sldId id="506" r:id="rId27"/>
    <p:sldId id="344" r:id="rId28"/>
    <p:sldId id="347" r:id="rId29"/>
    <p:sldId id="316" r:id="rId30"/>
    <p:sldId id="268" r:id="rId31"/>
    <p:sldId id="318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00" r:id="rId40"/>
    <p:sldId id="301" r:id="rId41"/>
    <p:sldId id="302" r:id="rId42"/>
    <p:sldId id="30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94F"/>
    <a:srgbClr val="93D83A"/>
    <a:srgbClr val="FC672B"/>
    <a:srgbClr val="FFFFFF"/>
    <a:srgbClr val="58C7ED"/>
    <a:srgbClr val="89C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8F8E-6463-4934-A2F3-12BF966985EC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15D3-0FA6-46E0-A319-75997CF81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77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3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99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6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0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38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28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0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17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63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5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18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1070A1-4872-4563-ACC0-46EFC284A28A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269DA-B494-4E10-8A66-39E0BBDFEFE2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0685FF-B334-CE50-7C0F-0837FBD30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66" y="2707226"/>
            <a:ext cx="9144000" cy="958035"/>
          </a:xfrm>
        </p:spPr>
        <p:txBody>
          <a:bodyPr>
            <a:normAutofit fontScale="90000"/>
          </a:bodyPr>
          <a:lstStyle/>
          <a:p>
            <a:pPr algn="l"/>
            <a:r>
              <a:rPr lang="pl-PL" sz="4800" dirty="0">
                <a:solidFill>
                  <a:srgbClr val="02294F"/>
                </a:solidFill>
                <a:latin typeface="+mn-lt"/>
              </a:rPr>
              <a:t>Gospodarka o obiegu zamkniętym (GOZ)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43D88D-8C43-9D75-26A3-98796DBD5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" y="3975750"/>
            <a:ext cx="6879203" cy="528664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58C7ED"/>
                </a:solidFill>
              </a:rPr>
              <a:t>Dr Agnieszka Nowaczek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B2BD15-3677-4642-AE18-1F126A67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0"/>
            <a:ext cx="2457974" cy="13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AB0B0F-118D-4908-AC9F-7C4AB9B7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21" y="109525"/>
            <a:ext cx="5663738" cy="82432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  <a:latin typeface="+mn-lt"/>
              </a:rPr>
              <a:t>GOZ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22FF0C8-6689-44B0-A7A5-22FC6CAE314E}"/>
              </a:ext>
            </a:extLst>
          </p:cNvPr>
          <p:cNvSpPr/>
          <p:nvPr/>
        </p:nvSpPr>
        <p:spPr>
          <a:xfrm>
            <a:off x="465513" y="1098962"/>
            <a:ext cx="10705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cs typeface="Arial" panose="020B0604020202020204" pitchFamily="34" charset="0"/>
              </a:rPr>
              <a:t>Nasza obecna gospodarka działa tylko w </a:t>
            </a:r>
            <a:r>
              <a:rPr lang="pl-PL" sz="2000" b="1" dirty="0">
                <a:solidFill>
                  <a:srgbClr val="FF0000"/>
                </a:solidFill>
                <a:cs typeface="Arial" panose="020B0604020202020204" pitchFamily="34" charset="0"/>
              </a:rPr>
              <a:t>7,2%</a:t>
            </a:r>
            <a:r>
              <a:rPr lang="pl-PL" sz="2000" dirty="0">
                <a:cs typeface="Arial" panose="020B0604020202020204" pitchFamily="34" charset="0"/>
              </a:rPr>
              <a:t> w oparciu o strategie GOZ, pozostawiając ogromną lukę w obiegu zamkniętym. </a:t>
            </a:r>
            <a:r>
              <a:rPr lang="pl-PL" sz="2000" b="1" dirty="0">
                <a:latin typeface="+mj-lt"/>
                <a:cs typeface="Arial" panose="020B0604020202020204" pitchFamily="34" charset="0"/>
              </a:rPr>
              <a:t>Poziom cyrkularności Polski -10,2%</a:t>
            </a:r>
            <a:endParaRPr lang="pl-PL" sz="2000" dirty="0">
              <a:cs typeface="Arial" panose="020B0604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8B39C55-793D-4AC2-BC97-839B88A1B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76" y="2068476"/>
            <a:ext cx="1397331" cy="1530148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FBC051A-D3B3-4C32-BC12-941F6D55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20" y="2068476"/>
            <a:ext cx="2293399" cy="296463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522E582-F6E3-4211-93A8-61710D2565AC}"/>
              </a:ext>
            </a:extLst>
          </p:cNvPr>
          <p:cNvSpPr txBox="1"/>
          <p:nvPr/>
        </p:nvSpPr>
        <p:spPr>
          <a:xfrm>
            <a:off x="0" y="5830395"/>
            <a:ext cx="4389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https://www.circularity-gap.world/2023</a:t>
            </a:r>
          </a:p>
        </p:txBody>
      </p:sp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64CC094A-32A3-4371-A2C9-A7F95CCD2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25" y="1559970"/>
            <a:ext cx="3171800" cy="349118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726097D-3D26-490B-9613-C95F8DD6C0C0}"/>
              </a:ext>
            </a:extLst>
          </p:cNvPr>
          <p:cNvSpPr txBox="1"/>
          <p:nvPr/>
        </p:nvSpPr>
        <p:spPr>
          <a:xfrm>
            <a:off x="5411090" y="1971962"/>
            <a:ext cx="35370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l-PL" b="1" dirty="0">
                <a:latin typeface="+mj-lt"/>
                <a:cs typeface="Arial" panose="020B0604020202020204" pitchFamily="34" charset="0"/>
              </a:rPr>
              <a:t>Słabe i mocne strony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wysoki poziom samowystarczalności materiałowej i rolniczej.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dobrze rozwinięte  lokalne i regionalne łańcuchy wartości.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niski poziom wykorzystywania surowców wtórnych względem pierwotnych.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l-PL" b="1" dirty="0">
                <a:latin typeface="+mj-lt"/>
                <a:cs typeface="Arial" panose="020B0604020202020204" pitchFamily="34" charset="0"/>
              </a:rPr>
              <a:t>wysoki poziom śladu węglowego (energia)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34E3EED-EF03-4BA5-9AD8-18636F3CC310}"/>
              </a:ext>
            </a:extLst>
          </p:cNvPr>
          <p:cNvSpPr txBox="1"/>
          <p:nvPr/>
        </p:nvSpPr>
        <p:spPr>
          <a:xfrm>
            <a:off x="7830445" y="5317253"/>
            <a:ext cx="4164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Instytut Innowacji i Odpowiedzialnego Rozwoju </a:t>
            </a:r>
            <a:r>
              <a:rPr lang="pl-PL" sz="1800" b="1" dirty="0">
                <a:latin typeface="+mj-lt"/>
                <a:cs typeface="Arial" panose="020B0604020202020204" pitchFamily="34" charset="0"/>
              </a:rPr>
              <a:t>INNOWO</a:t>
            </a:r>
            <a:r>
              <a:rPr lang="pl-PL" sz="1800" dirty="0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, we współpracy z </a:t>
            </a:r>
            <a:r>
              <a:rPr lang="pl-PL" sz="1800" dirty="0" err="1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Circle</a:t>
            </a:r>
            <a:r>
              <a:rPr lang="pl-PL" sz="1800" dirty="0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Economy</a:t>
            </a:r>
            <a:r>
              <a:rPr lang="pl-PL" sz="1800" dirty="0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 i Natural </a:t>
            </a:r>
            <a:r>
              <a:rPr lang="pl-PL" sz="1800" dirty="0" err="1">
                <a:solidFill>
                  <a:srgbClr val="414042"/>
                </a:solidFill>
                <a:latin typeface="+mj-lt"/>
                <a:cs typeface="Arial" panose="020B0604020202020204" pitchFamily="34" charset="0"/>
              </a:rPr>
              <a:t>State</a:t>
            </a:r>
            <a:endParaRPr lang="pl-PL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298C194-95EE-461C-BB3C-2299A8B1A5CF}"/>
              </a:ext>
            </a:extLst>
          </p:cNvPr>
          <p:cNvSpPr txBox="1"/>
          <p:nvPr/>
        </p:nvSpPr>
        <p:spPr>
          <a:xfrm>
            <a:off x="12470" y="5974483"/>
            <a:ext cx="61597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http://circularhotspot.pl/</a:t>
            </a:r>
          </a:p>
        </p:txBody>
      </p:sp>
    </p:spTree>
    <p:extLst>
      <p:ext uri="{BB962C8B-B14F-4D97-AF65-F5344CB8AC3E}">
        <p14:creationId xmlns:p14="http://schemas.microsoft.com/office/powerpoint/2010/main" val="40995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7681" y="2113788"/>
            <a:ext cx="10328910" cy="108448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900"/>
              </a:lnSpc>
              <a:spcBef>
                <a:spcPts val="67"/>
              </a:spcBef>
            </a:pPr>
            <a:r>
              <a:rPr sz="2067" dirty="0">
                <a:latin typeface="Calibri "/>
                <a:cs typeface="Tahoma"/>
              </a:rPr>
              <a:t>Zestawienie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b="1" spc="57" dirty="0">
                <a:latin typeface="Calibri "/>
                <a:cs typeface="Trebuchet MS"/>
              </a:rPr>
              <a:t>ReSOLVE</a:t>
            </a:r>
            <a:r>
              <a:rPr sz="2067" b="1" spc="-30" dirty="0">
                <a:latin typeface="Calibri "/>
                <a:cs typeface="Trebuchet MS"/>
              </a:rPr>
              <a:t> </a:t>
            </a:r>
            <a:r>
              <a:rPr sz="2067" spc="37" dirty="0">
                <a:latin typeface="Calibri "/>
                <a:cs typeface="Tahoma"/>
              </a:rPr>
              <a:t>stworzone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spc="43" dirty="0">
                <a:latin typeface="Calibri "/>
                <a:cs typeface="Tahoma"/>
              </a:rPr>
              <a:t>przez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Fundację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Ellen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spc="47" dirty="0">
                <a:latin typeface="Calibri "/>
                <a:cs typeface="Tahoma"/>
              </a:rPr>
              <a:t>MacArthur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spc="40" dirty="0">
                <a:latin typeface="Calibri "/>
                <a:cs typeface="Tahoma"/>
              </a:rPr>
              <a:t>to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jedno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z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spc="-7" dirty="0">
                <a:latin typeface="Calibri "/>
                <a:cs typeface="Tahoma"/>
              </a:rPr>
              <a:t>pierwszych </a:t>
            </a:r>
            <a:r>
              <a:rPr sz="2067" dirty="0">
                <a:latin typeface="Calibri "/>
                <a:cs typeface="Tahoma"/>
              </a:rPr>
              <a:t>i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bardziej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znanych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zestawień.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Zawiera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spc="43" dirty="0">
                <a:latin typeface="Calibri "/>
                <a:cs typeface="Tahoma"/>
              </a:rPr>
              <a:t>6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strategii</a:t>
            </a:r>
            <a:r>
              <a:rPr sz="2067" spc="-53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biznesowych,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spc="-7" dirty="0">
                <a:latin typeface="Calibri "/>
                <a:cs typeface="Tahoma"/>
              </a:rPr>
              <a:t>składających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dirty="0">
                <a:latin typeface="Calibri "/>
                <a:cs typeface="Tahoma"/>
              </a:rPr>
              <a:t>się</a:t>
            </a:r>
            <a:r>
              <a:rPr sz="2067" spc="-57" dirty="0">
                <a:latin typeface="Calibri "/>
                <a:cs typeface="Tahoma"/>
              </a:rPr>
              <a:t> </a:t>
            </a:r>
            <a:r>
              <a:rPr sz="2067" spc="-17" dirty="0">
                <a:latin typeface="Calibri "/>
                <a:cs typeface="Tahoma"/>
              </a:rPr>
              <a:t>na </a:t>
            </a:r>
            <a:r>
              <a:rPr sz="2067" spc="33" dirty="0">
                <a:latin typeface="Calibri "/>
                <a:cs typeface="Tahoma"/>
              </a:rPr>
              <a:t>akronim</a:t>
            </a:r>
            <a:r>
              <a:rPr sz="2067" spc="-97" dirty="0">
                <a:latin typeface="Calibri "/>
                <a:cs typeface="Tahoma"/>
              </a:rPr>
              <a:t> </a:t>
            </a:r>
            <a:r>
              <a:rPr sz="2067" spc="-7" dirty="0">
                <a:latin typeface="Calibri "/>
                <a:cs typeface="Tahoma"/>
              </a:rPr>
              <a:t>ReSOLVE:</a:t>
            </a:r>
            <a:endParaRPr sz="2067" dirty="0">
              <a:latin typeface="Calibri 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902" y="3730853"/>
            <a:ext cx="1619250" cy="2073487"/>
            <a:chOff x="1108353" y="5596280"/>
            <a:chExt cx="2428875" cy="3110230"/>
          </a:xfrm>
        </p:grpSpPr>
        <p:sp>
          <p:nvSpPr>
            <p:cNvPr id="5" name="object 5"/>
            <p:cNvSpPr/>
            <p:nvPr/>
          </p:nvSpPr>
          <p:spPr>
            <a:xfrm>
              <a:off x="1108353" y="6487147"/>
              <a:ext cx="2428875" cy="2219325"/>
            </a:xfrm>
            <a:custGeom>
              <a:avLst/>
              <a:gdLst/>
              <a:ahLst/>
              <a:cxnLst/>
              <a:rect l="l" t="t" r="r" b="b"/>
              <a:pathLst>
                <a:path w="2428875" h="2219325">
                  <a:moveTo>
                    <a:pt x="2060754" y="0"/>
                  </a:moveTo>
                  <a:lnTo>
                    <a:pt x="367996" y="0"/>
                  </a:lnTo>
                  <a:lnTo>
                    <a:pt x="321928" y="2871"/>
                  </a:lnTo>
                  <a:lnTo>
                    <a:pt x="277541" y="11253"/>
                  </a:lnTo>
                  <a:lnTo>
                    <a:pt x="235185" y="24797"/>
                  </a:lnTo>
                  <a:lnTo>
                    <a:pt x="195207" y="43156"/>
                  </a:lnTo>
                  <a:lnTo>
                    <a:pt x="157957" y="65980"/>
                  </a:lnTo>
                  <a:lnTo>
                    <a:pt x="123784" y="92922"/>
                  </a:lnTo>
                  <a:lnTo>
                    <a:pt x="93035" y="123634"/>
                  </a:lnTo>
                  <a:lnTo>
                    <a:pt x="66061" y="157767"/>
                  </a:lnTo>
                  <a:lnTo>
                    <a:pt x="43209" y="194973"/>
                  </a:lnTo>
                  <a:lnTo>
                    <a:pt x="24828" y="234904"/>
                  </a:lnTo>
                  <a:lnTo>
                    <a:pt x="11267" y="277211"/>
                  </a:lnTo>
                  <a:lnTo>
                    <a:pt x="2874" y="321547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4" y="1897777"/>
                  </a:lnTo>
                  <a:lnTo>
                    <a:pt x="11267" y="1942113"/>
                  </a:lnTo>
                  <a:lnTo>
                    <a:pt x="24828" y="1984420"/>
                  </a:lnTo>
                  <a:lnTo>
                    <a:pt x="43209" y="2024351"/>
                  </a:lnTo>
                  <a:lnTo>
                    <a:pt x="66061" y="2061557"/>
                  </a:lnTo>
                  <a:lnTo>
                    <a:pt x="93035" y="2095690"/>
                  </a:lnTo>
                  <a:lnTo>
                    <a:pt x="123784" y="2126402"/>
                  </a:lnTo>
                  <a:lnTo>
                    <a:pt x="157957" y="2153344"/>
                  </a:lnTo>
                  <a:lnTo>
                    <a:pt x="195207" y="2176168"/>
                  </a:lnTo>
                  <a:lnTo>
                    <a:pt x="235185" y="2194527"/>
                  </a:lnTo>
                  <a:lnTo>
                    <a:pt x="277541" y="2208071"/>
                  </a:lnTo>
                  <a:lnTo>
                    <a:pt x="321928" y="2216453"/>
                  </a:lnTo>
                  <a:lnTo>
                    <a:pt x="367996" y="2219325"/>
                  </a:lnTo>
                  <a:lnTo>
                    <a:pt x="2060754" y="2219325"/>
                  </a:lnTo>
                  <a:lnTo>
                    <a:pt x="2106822" y="2216453"/>
                  </a:lnTo>
                  <a:lnTo>
                    <a:pt x="2151208" y="2208071"/>
                  </a:lnTo>
                  <a:lnTo>
                    <a:pt x="2193565" y="2194527"/>
                  </a:lnTo>
                  <a:lnTo>
                    <a:pt x="2233542" y="2176168"/>
                  </a:lnTo>
                  <a:lnTo>
                    <a:pt x="2270792" y="2153344"/>
                  </a:lnTo>
                  <a:lnTo>
                    <a:pt x="2304965" y="2126402"/>
                  </a:lnTo>
                  <a:lnTo>
                    <a:pt x="2335713" y="2095690"/>
                  </a:lnTo>
                  <a:lnTo>
                    <a:pt x="2362688" y="2061557"/>
                  </a:lnTo>
                  <a:lnTo>
                    <a:pt x="2385540" y="2024351"/>
                  </a:lnTo>
                  <a:lnTo>
                    <a:pt x="2403921" y="1984420"/>
                  </a:lnTo>
                  <a:lnTo>
                    <a:pt x="2417482" y="1942113"/>
                  </a:lnTo>
                  <a:lnTo>
                    <a:pt x="2425874" y="1897777"/>
                  </a:lnTo>
                  <a:lnTo>
                    <a:pt x="2428749" y="1851761"/>
                  </a:lnTo>
                  <a:lnTo>
                    <a:pt x="2428749" y="367563"/>
                  </a:lnTo>
                  <a:lnTo>
                    <a:pt x="2425874" y="321547"/>
                  </a:lnTo>
                  <a:lnTo>
                    <a:pt x="2417482" y="277211"/>
                  </a:lnTo>
                  <a:lnTo>
                    <a:pt x="2403921" y="234904"/>
                  </a:lnTo>
                  <a:lnTo>
                    <a:pt x="2385540" y="194973"/>
                  </a:lnTo>
                  <a:lnTo>
                    <a:pt x="2362688" y="157767"/>
                  </a:lnTo>
                  <a:lnTo>
                    <a:pt x="2335713" y="123634"/>
                  </a:lnTo>
                  <a:lnTo>
                    <a:pt x="2304965" y="92922"/>
                  </a:lnTo>
                  <a:lnTo>
                    <a:pt x="2270792" y="65980"/>
                  </a:lnTo>
                  <a:lnTo>
                    <a:pt x="2233542" y="43156"/>
                  </a:lnTo>
                  <a:lnTo>
                    <a:pt x="2193565" y="24797"/>
                  </a:lnTo>
                  <a:lnTo>
                    <a:pt x="2151208" y="11253"/>
                  </a:lnTo>
                  <a:lnTo>
                    <a:pt x="2106822" y="2871"/>
                  </a:lnTo>
                  <a:lnTo>
                    <a:pt x="2060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02955" y="5596280"/>
              <a:ext cx="1438275" cy="1438275"/>
            </a:xfrm>
            <a:custGeom>
              <a:avLst/>
              <a:gdLst/>
              <a:ahLst/>
              <a:cxnLst/>
              <a:rect l="l" t="t" r="r" b="b"/>
              <a:pathLst>
                <a:path w="1438275" h="1438275">
                  <a:moveTo>
                    <a:pt x="719137" y="0"/>
                  </a:moveTo>
                  <a:lnTo>
                    <a:pt x="666245" y="1950"/>
                  </a:lnTo>
                  <a:lnTo>
                    <a:pt x="613617" y="7780"/>
                  </a:lnTo>
                  <a:lnTo>
                    <a:pt x="561569" y="17475"/>
                  </a:lnTo>
                  <a:lnTo>
                    <a:pt x="510387" y="30962"/>
                  </a:lnTo>
                  <a:lnTo>
                    <a:pt x="460331" y="48180"/>
                  </a:lnTo>
                  <a:lnTo>
                    <a:pt x="411667" y="69043"/>
                  </a:lnTo>
                  <a:lnTo>
                    <a:pt x="364672" y="93422"/>
                  </a:lnTo>
                  <a:lnTo>
                    <a:pt x="319608" y="121196"/>
                  </a:lnTo>
                  <a:lnTo>
                    <a:pt x="276708" y="152203"/>
                  </a:lnTo>
                  <a:lnTo>
                    <a:pt x="236197" y="186293"/>
                  </a:lnTo>
                  <a:lnTo>
                    <a:pt x="198301" y="223264"/>
                  </a:lnTo>
                  <a:lnTo>
                    <a:pt x="163233" y="262915"/>
                  </a:lnTo>
                  <a:lnTo>
                    <a:pt x="131188" y="305049"/>
                  </a:lnTo>
                  <a:lnTo>
                    <a:pt x="102317" y="349424"/>
                  </a:lnTo>
                  <a:lnTo>
                    <a:pt x="76787" y="395809"/>
                  </a:lnTo>
                  <a:lnTo>
                    <a:pt x="54737" y="443928"/>
                  </a:lnTo>
                  <a:lnTo>
                    <a:pt x="36298" y="493548"/>
                  </a:lnTo>
                  <a:lnTo>
                    <a:pt x="21551" y="544398"/>
                  </a:lnTo>
                  <a:lnTo>
                    <a:pt x="10584" y="596197"/>
                  </a:lnTo>
                  <a:lnTo>
                    <a:pt x="3467" y="648652"/>
                  </a:lnTo>
                  <a:lnTo>
                    <a:pt x="216" y="701480"/>
                  </a:lnTo>
                  <a:lnTo>
                    <a:pt x="0" y="719137"/>
                  </a:lnTo>
                  <a:lnTo>
                    <a:pt x="216" y="736789"/>
                  </a:lnTo>
                  <a:lnTo>
                    <a:pt x="3467" y="789622"/>
                  </a:lnTo>
                  <a:lnTo>
                    <a:pt x="10584" y="842077"/>
                  </a:lnTo>
                  <a:lnTo>
                    <a:pt x="21551" y="893870"/>
                  </a:lnTo>
                  <a:lnTo>
                    <a:pt x="36298" y="944720"/>
                  </a:lnTo>
                  <a:lnTo>
                    <a:pt x="54737" y="994333"/>
                  </a:lnTo>
                  <a:lnTo>
                    <a:pt x="76787" y="1042464"/>
                  </a:lnTo>
                  <a:lnTo>
                    <a:pt x="102317" y="1088845"/>
                  </a:lnTo>
                  <a:lnTo>
                    <a:pt x="131188" y="1133225"/>
                  </a:lnTo>
                  <a:lnTo>
                    <a:pt x="163233" y="1175346"/>
                  </a:lnTo>
                  <a:lnTo>
                    <a:pt x="198301" y="1215005"/>
                  </a:lnTo>
                  <a:lnTo>
                    <a:pt x="236197" y="1251980"/>
                  </a:lnTo>
                  <a:lnTo>
                    <a:pt x="276708" y="1286066"/>
                  </a:lnTo>
                  <a:lnTo>
                    <a:pt x="319608" y="1317078"/>
                  </a:lnTo>
                  <a:lnTo>
                    <a:pt x="364672" y="1344844"/>
                  </a:lnTo>
                  <a:lnTo>
                    <a:pt x="411667" y="1369229"/>
                  </a:lnTo>
                  <a:lnTo>
                    <a:pt x="460331" y="1390083"/>
                  </a:lnTo>
                  <a:lnTo>
                    <a:pt x="510387" y="1407312"/>
                  </a:lnTo>
                  <a:lnTo>
                    <a:pt x="561569" y="1420799"/>
                  </a:lnTo>
                  <a:lnTo>
                    <a:pt x="613617" y="1430489"/>
                  </a:lnTo>
                  <a:lnTo>
                    <a:pt x="666245" y="1436324"/>
                  </a:lnTo>
                  <a:lnTo>
                    <a:pt x="719137" y="1438275"/>
                  </a:lnTo>
                  <a:lnTo>
                    <a:pt x="736794" y="1438058"/>
                  </a:lnTo>
                  <a:lnTo>
                    <a:pt x="789635" y="1434807"/>
                  </a:lnTo>
                  <a:lnTo>
                    <a:pt x="842077" y="1427689"/>
                  </a:lnTo>
                  <a:lnTo>
                    <a:pt x="893876" y="1416723"/>
                  </a:lnTo>
                  <a:lnTo>
                    <a:pt x="944726" y="1401975"/>
                  </a:lnTo>
                  <a:lnTo>
                    <a:pt x="994346" y="1383525"/>
                  </a:lnTo>
                  <a:lnTo>
                    <a:pt x="1042470" y="1361492"/>
                  </a:lnTo>
                  <a:lnTo>
                    <a:pt x="1088850" y="1335959"/>
                  </a:lnTo>
                  <a:lnTo>
                    <a:pt x="1133225" y="1307092"/>
                  </a:lnTo>
                  <a:lnTo>
                    <a:pt x="1175359" y="1275029"/>
                  </a:lnTo>
                  <a:lnTo>
                    <a:pt x="1215011" y="1239973"/>
                  </a:lnTo>
                  <a:lnTo>
                    <a:pt x="1251986" y="1202077"/>
                  </a:lnTo>
                  <a:lnTo>
                    <a:pt x="1286071" y="1161566"/>
                  </a:lnTo>
                  <a:lnTo>
                    <a:pt x="1317078" y="1118666"/>
                  </a:lnTo>
                  <a:lnTo>
                    <a:pt x="1344850" y="1073602"/>
                  </a:lnTo>
                  <a:lnTo>
                    <a:pt x="1369231" y="1026607"/>
                  </a:lnTo>
                  <a:lnTo>
                    <a:pt x="1390090" y="977943"/>
                  </a:lnTo>
                  <a:lnTo>
                    <a:pt x="1407312" y="927887"/>
                  </a:lnTo>
                  <a:lnTo>
                    <a:pt x="1420799" y="876706"/>
                  </a:lnTo>
                  <a:lnTo>
                    <a:pt x="1430496" y="824657"/>
                  </a:lnTo>
                  <a:lnTo>
                    <a:pt x="1436330" y="772035"/>
                  </a:lnTo>
                  <a:lnTo>
                    <a:pt x="1438275" y="719137"/>
                  </a:lnTo>
                  <a:lnTo>
                    <a:pt x="1438058" y="701480"/>
                  </a:lnTo>
                  <a:lnTo>
                    <a:pt x="1434820" y="648652"/>
                  </a:lnTo>
                  <a:lnTo>
                    <a:pt x="1427691" y="596197"/>
                  </a:lnTo>
                  <a:lnTo>
                    <a:pt x="1416723" y="544398"/>
                  </a:lnTo>
                  <a:lnTo>
                    <a:pt x="1401981" y="493548"/>
                  </a:lnTo>
                  <a:lnTo>
                    <a:pt x="1383538" y="443928"/>
                  </a:lnTo>
                  <a:lnTo>
                    <a:pt x="1361492" y="395809"/>
                  </a:lnTo>
                  <a:lnTo>
                    <a:pt x="1335968" y="349424"/>
                  </a:lnTo>
                  <a:lnTo>
                    <a:pt x="1307092" y="305049"/>
                  </a:lnTo>
                  <a:lnTo>
                    <a:pt x="1275041" y="262915"/>
                  </a:lnTo>
                  <a:lnTo>
                    <a:pt x="1239975" y="223264"/>
                  </a:lnTo>
                  <a:lnTo>
                    <a:pt x="1202083" y="186293"/>
                  </a:lnTo>
                  <a:lnTo>
                    <a:pt x="1161572" y="152203"/>
                  </a:lnTo>
                  <a:lnTo>
                    <a:pt x="1118666" y="121196"/>
                  </a:lnTo>
                  <a:lnTo>
                    <a:pt x="1073607" y="93422"/>
                  </a:lnTo>
                  <a:lnTo>
                    <a:pt x="1026614" y="69043"/>
                  </a:lnTo>
                  <a:lnTo>
                    <a:pt x="977949" y="48180"/>
                  </a:lnTo>
                  <a:lnTo>
                    <a:pt x="927900" y="30962"/>
                  </a:lnTo>
                  <a:lnTo>
                    <a:pt x="876708" y="17475"/>
                  </a:lnTo>
                  <a:lnTo>
                    <a:pt x="824658" y="7780"/>
                  </a:lnTo>
                  <a:lnTo>
                    <a:pt x="772042" y="195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563707" y="3730853"/>
            <a:ext cx="1739900" cy="2073487"/>
            <a:chOff x="3845560" y="5596280"/>
            <a:chExt cx="2609850" cy="3110230"/>
          </a:xfrm>
        </p:grpSpPr>
        <p:sp>
          <p:nvSpPr>
            <p:cNvPr id="8" name="object 8"/>
            <p:cNvSpPr/>
            <p:nvPr/>
          </p:nvSpPr>
          <p:spPr>
            <a:xfrm>
              <a:off x="3845560" y="6487147"/>
              <a:ext cx="2609850" cy="2219325"/>
            </a:xfrm>
            <a:custGeom>
              <a:avLst/>
              <a:gdLst/>
              <a:ahLst/>
              <a:cxnLst/>
              <a:rect l="l" t="t" r="r" b="b"/>
              <a:pathLst>
                <a:path w="2609850" h="2219325">
                  <a:moveTo>
                    <a:pt x="2242159" y="0"/>
                  </a:moveTo>
                  <a:lnTo>
                    <a:pt x="367652" y="0"/>
                  </a:lnTo>
                  <a:lnTo>
                    <a:pt x="321624" y="2871"/>
                  </a:lnTo>
                  <a:lnTo>
                    <a:pt x="277278" y="11253"/>
                  </a:lnTo>
                  <a:lnTo>
                    <a:pt x="234960" y="24797"/>
                  </a:lnTo>
                  <a:lnTo>
                    <a:pt x="195019" y="43156"/>
                  </a:lnTo>
                  <a:lnTo>
                    <a:pt x="157804" y="65980"/>
                  </a:lnTo>
                  <a:lnTo>
                    <a:pt x="123663" y="92922"/>
                  </a:lnTo>
                  <a:lnTo>
                    <a:pt x="92944" y="123634"/>
                  </a:lnTo>
                  <a:lnTo>
                    <a:pt x="65996" y="157767"/>
                  </a:lnTo>
                  <a:lnTo>
                    <a:pt x="43166" y="194973"/>
                  </a:lnTo>
                  <a:lnTo>
                    <a:pt x="24803" y="234904"/>
                  </a:lnTo>
                  <a:lnTo>
                    <a:pt x="11255" y="277211"/>
                  </a:lnTo>
                  <a:lnTo>
                    <a:pt x="2872" y="321547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2" y="1897777"/>
                  </a:lnTo>
                  <a:lnTo>
                    <a:pt x="11255" y="1942113"/>
                  </a:lnTo>
                  <a:lnTo>
                    <a:pt x="24803" y="1984420"/>
                  </a:lnTo>
                  <a:lnTo>
                    <a:pt x="43166" y="2024351"/>
                  </a:lnTo>
                  <a:lnTo>
                    <a:pt x="65996" y="2061557"/>
                  </a:lnTo>
                  <a:lnTo>
                    <a:pt x="92944" y="2095690"/>
                  </a:lnTo>
                  <a:lnTo>
                    <a:pt x="123663" y="2126402"/>
                  </a:lnTo>
                  <a:lnTo>
                    <a:pt x="157804" y="2153344"/>
                  </a:lnTo>
                  <a:lnTo>
                    <a:pt x="195019" y="2176168"/>
                  </a:lnTo>
                  <a:lnTo>
                    <a:pt x="234960" y="2194527"/>
                  </a:lnTo>
                  <a:lnTo>
                    <a:pt x="277278" y="2208071"/>
                  </a:lnTo>
                  <a:lnTo>
                    <a:pt x="321624" y="2216453"/>
                  </a:lnTo>
                  <a:lnTo>
                    <a:pt x="367652" y="2219325"/>
                  </a:lnTo>
                  <a:lnTo>
                    <a:pt x="2242159" y="2219325"/>
                  </a:lnTo>
                  <a:lnTo>
                    <a:pt x="2288184" y="2216453"/>
                  </a:lnTo>
                  <a:lnTo>
                    <a:pt x="2332529" y="2208071"/>
                  </a:lnTo>
                  <a:lnTo>
                    <a:pt x="2374846" y="2194527"/>
                  </a:lnTo>
                  <a:lnTo>
                    <a:pt x="2414786" y="2176168"/>
                  </a:lnTo>
                  <a:lnTo>
                    <a:pt x="2452001" y="2153344"/>
                  </a:lnTo>
                  <a:lnTo>
                    <a:pt x="2486143" y="2126402"/>
                  </a:lnTo>
                  <a:lnTo>
                    <a:pt x="2516862" y="2095690"/>
                  </a:lnTo>
                  <a:lnTo>
                    <a:pt x="2543812" y="2061557"/>
                  </a:lnTo>
                  <a:lnTo>
                    <a:pt x="2566643" y="2024351"/>
                  </a:lnTo>
                  <a:lnTo>
                    <a:pt x="2585006" y="1984420"/>
                  </a:lnTo>
                  <a:lnTo>
                    <a:pt x="2598555" y="1942113"/>
                  </a:lnTo>
                  <a:lnTo>
                    <a:pt x="2606939" y="1897777"/>
                  </a:lnTo>
                  <a:lnTo>
                    <a:pt x="2609811" y="1851761"/>
                  </a:lnTo>
                  <a:lnTo>
                    <a:pt x="2609811" y="367563"/>
                  </a:lnTo>
                  <a:lnTo>
                    <a:pt x="2606939" y="321547"/>
                  </a:lnTo>
                  <a:lnTo>
                    <a:pt x="2598555" y="277211"/>
                  </a:lnTo>
                  <a:lnTo>
                    <a:pt x="2585006" y="234904"/>
                  </a:lnTo>
                  <a:lnTo>
                    <a:pt x="2566643" y="194973"/>
                  </a:lnTo>
                  <a:lnTo>
                    <a:pt x="2543812" y="157767"/>
                  </a:lnTo>
                  <a:lnTo>
                    <a:pt x="2516862" y="123634"/>
                  </a:lnTo>
                  <a:lnTo>
                    <a:pt x="2486143" y="92922"/>
                  </a:lnTo>
                  <a:lnTo>
                    <a:pt x="2452001" y="65980"/>
                  </a:lnTo>
                  <a:lnTo>
                    <a:pt x="2414786" y="43156"/>
                  </a:lnTo>
                  <a:lnTo>
                    <a:pt x="2374846" y="24797"/>
                  </a:lnTo>
                  <a:lnTo>
                    <a:pt x="2332529" y="11253"/>
                  </a:lnTo>
                  <a:lnTo>
                    <a:pt x="2288184" y="2871"/>
                  </a:lnTo>
                  <a:lnTo>
                    <a:pt x="2242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0504" y="5596280"/>
              <a:ext cx="1438275" cy="1438275"/>
            </a:xfrm>
            <a:custGeom>
              <a:avLst/>
              <a:gdLst/>
              <a:ahLst/>
              <a:cxnLst/>
              <a:rect l="l" t="t" r="r" b="b"/>
              <a:pathLst>
                <a:path w="1438275" h="1438275">
                  <a:moveTo>
                    <a:pt x="719137" y="0"/>
                  </a:moveTo>
                  <a:lnTo>
                    <a:pt x="666232" y="1950"/>
                  </a:lnTo>
                  <a:lnTo>
                    <a:pt x="613611" y="7780"/>
                  </a:lnTo>
                  <a:lnTo>
                    <a:pt x="561567" y="17475"/>
                  </a:lnTo>
                  <a:lnTo>
                    <a:pt x="510374" y="30962"/>
                  </a:lnTo>
                  <a:lnTo>
                    <a:pt x="460318" y="48180"/>
                  </a:lnTo>
                  <a:lnTo>
                    <a:pt x="411660" y="69043"/>
                  </a:lnTo>
                  <a:lnTo>
                    <a:pt x="364665" y="93422"/>
                  </a:lnTo>
                  <a:lnTo>
                    <a:pt x="319608" y="121196"/>
                  </a:lnTo>
                  <a:lnTo>
                    <a:pt x="276701" y="152203"/>
                  </a:lnTo>
                  <a:lnTo>
                    <a:pt x="236186" y="186293"/>
                  </a:lnTo>
                  <a:lnTo>
                    <a:pt x="198294" y="223264"/>
                  </a:lnTo>
                  <a:lnTo>
                    <a:pt x="163233" y="262915"/>
                  </a:lnTo>
                  <a:lnTo>
                    <a:pt x="131182" y="305049"/>
                  </a:lnTo>
                  <a:lnTo>
                    <a:pt x="102306" y="349424"/>
                  </a:lnTo>
                  <a:lnTo>
                    <a:pt x="76782" y="395809"/>
                  </a:lnTo>
                  <a:lnTo>
                    <a:pt x="54737" y="443928"/>
                  </a:lnTo>
                  <a:lnTo>
                    <a:pt x="36291" y="493548"/>
                  </a:lnTo>
                  <a:lnTo>
                    <a:pt x="21550" y="544398"/>
                  </a:lnTo>
                  <a:lnTo>
                    <a:pt x="10578" y="596197"/>
                  </a:lnTo>
                  <a:lnTo>
                    <a:pt x="3454" y="648652"/>
                  </a:lnTo>
                  <a:lnTo>
                    <a:pt x="216" y="701480"/>
                  </a:lnTo>
                  <a:lnTo>
                    <a:pt x="0" y="719137"/>
                  </a:lnTo>
                  <a:lnTo>
                    <a:pt x="216" y="736789"/>
                  </a:lnTo>
                  <a:lnTo>
                    <a:pt x="3454" y="789622"/>
                  </a:lnTo>
                  <a:lnTo>
                    <a:pt x="10578" y="842077"/>
                  </a:lnTo>
                  <a:lnTo>
                    <a:pt x="21550" y="893870"/>
                  </a:lnTo>
                  <a:lnTo>
                    <a:pt x="36291" y="944720"/>
                  </a:lnTo>
                  <a:lnTo>
                    <a:pt x="54737" y="994333"/>
                  </a:lnTo>
                  <a:lnTo>
                    <a:pt x="76782" y="1042464"/>
                  </a:lnTo>
                  <a:lnTo>
                    <a:pt x="102306" y="1088845"/>
                  </a:lnTo>
                  <a:lnTo>
                    <a:pt x="131182" y="1133225"/>
                  </a:lnTo>
                  <a:lnTo>
                    <a:pt x="163233" y="1175346"/>
                  </a:lnTo>
                  <a:lnTo>
                    <a:pt x="198294" y="1215005"/>
                  </a:lnTo>
                  <a:lnTo>
                    <a:pt x="236186" y="1251980"/>
                  </a:lnTo>
                  <a:lnTo>
                    <a:pt x="276701" y="1286066"/>
                  </a:lnTo>
                  <a:lnTo>
                    <a:pt x="319608" y="1317078"/>
                  </a:lnTo>
                  <a:lnTo>
                    <a:pt x="364665" y="1344844"/>
                  </a:lnTo>
                  <a:lnTo>
                    <a:pt x="411660" y="1369229"/>
                  </a:lnTo>
                  <a:lnTo>
                    <a:pt x="460318" y="1390083"/>
                  </a:lnTo>
                  <a:lnTo>
                    <a:pt x="510374" y="1407312"/>
                  </a:lnTo>
                  <a:lnTo>
                    <a:pt x="561567" y="1420799"/>
                  </a:lnTo>
                  <a:lnTo>
                    <a:pt x="613611" y="1430489"/>
                  </a:lnTo>
                  <a:lnTo>
                    <a:pt x="666232" y="1436324"/>
                  </a:lnTo>
                  <a:lnTo>
                    <a:pt x="719137" y="1438275"/>
                  </a:lnTo>
                  <a:lnTo>
                    <a:pt x="736787" y="1438058"/>
                  </a:lnTo>
                  <a:lnTo>
                    <a:pt x="789622" y="1434807"/>
                  </a:lnTo>
                  <a:lnTo>
                    <a:pt x="842070" y="1427689"/>
                  </a:lnTo>
                  <a:lnTo>
                    <a:pt x="893868" y="1416723"/>
                  </a:lnTo>
                  <a:lnTo>
                    <a:pt x="944720" y="1401975"/>
                  </a:lnTo>
                  <a:lnTo>
                    <a:pt x="994333" y="1383525"/>
                  </a:lnTo>
                  <a:lnTo>
                    <a:pt x="1042463" y="1361492"/>
                  </a:lnTo>
                  <a:lnTo>
                    <a:pt x="1088845" y="1335959"/>
                  </a:lnTo>
                  <a:lnTo>
                    <a:pt x="1133225" y="1307092"/>
                  </a:lnTo>
                  <a:lnTo>
                    <a:pt x="1175346" y="1275029"/>
                  </a:lnTo>
                  <a:lnTo>
                    <a:pt x="1215000" y="1239973"/>
                  </a:lnTo>
                  <a:lnTo>
                    <a:pt x="1251978" y="1202077"/>
                  </a:lnTo>
                  <a:lnTo>
                    <a:pt x="1286064" y="1161566"/>
                  </a:lnTo>
                  <a:lnTo>
                    <a:pt x="1317078" y="1118666"/>
                  </a:lnTo>
                  <a:lnTo>
                    <a:pt x="1344839" y="1073602"/>
                  </a:lnTo>
                  <a:lnTo>
                    <a:pt x="1369223" y="1026607"/>
                  </a:lnTo>
                  <a:lnTo>
                    <a:pt x="1390083" y="977943"/>
                  </a:lnTo>
                  <a:lnTo>
                    <a:pt x="1407299" y="927887"/>
                  </a:lnTo>
                  <a:lnTo>
                    <a:pt x="1420799" y="876706"/>
                  </a:lnTo>
                  <a:lnTo>
                    <a:pt x="1430485" y="824657"/>
                  </a:lnTo>
                  <a:lnTo>
                    <a:pt x="1436324" y="772035"/>
                  </a:lnTo>
                  <a:lnTo>
                    <a:pt x="1438275" y="719137"/>
                  </a:lnTo>
                  <a:lnTo>
                    <a:pt x="1438058" y="701480"/>
                  </a:lnTo>
                  <a:lnTo>
                    <a:pt x="1434807" y="648652"/>
                  </a:lnTo>
                  <a:lnTo>
                    <a:pt x="1427683" y="596197"/>
                  </a:lnTo>
                  <a:lnTo>
                    <a:pt x="1416721" y="544398"/>
                  </a:lnTo>
                  <a:lnTo>
                    <a:pt x="1401970" y="493548"/>
                  </a:lnTo>
                  <a:lnTo>
                    <a:pt x="1383525" y="443928"/>
                  </a:lnTo>
                  <a:lnTo>
                    <a:pt x="1361481" y="395809"/>
                  </a:lnTo>
                  <a:lnTo>
                    <a:pt x="1335957" y="349424"/>
                  </a:lnTo>
                  <a:lnTo>
                    <a:pt x="1307086" y="305049"/>
                  </a:lnTo>
                  <a:lnTo>
                    <a:pt x="1275029" y="262915"/>
                  </a:lnTo>
                  <a:lnTo>
                    <a:pt x="1239967" y="223264"/>
                  </a:lnTo>
                  <a:lnTo>
                    <a:pt x="1202075" y="186293"/>
                  </a:lnTo>
                  <a:lnTo>
                    <a:pt x="1161566" y="152203"/>
                  </a:lnTo>
                  <a:lnTo>
                    <a:pt x="1118666" y="121196"/>
                  </a:lnTo>
                  <a:lnTo>
                    <a:pt x="1073602" y="93422"/>
                  </a:lnTo>
                  <a:lnTo>
                    <a:pt x="1026602" y="69043"/>
                  </a:lnTo>
                  <a:lnTo>
                    <a:pt x="977943" y="48180"/>
                  </a:lnTo>
                  <a:lnTo>
                    <a:pt x="927887" y="30962"/>
                  </a:lnTo>
                  <a:lnTo>
                    <a:pt x="876700" y="17475"/>
                  </a:lnTo>
                  <a:lnTo>
                    <a:pt x="824650" y="7780"/>
                  </a:lnTo>
                  <a:lnTo>
                    <a:pt x="772029" y="195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Calibri 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533130" y="3730853"/>
            <a:ext cx="1593850" cy="2073487"/>
            <a:chOff x="6799694" y="5596280"/>
            <a:chExt cx="2390775" cy="3110230"/>
          </a:xfrm>
        </p:grpSpPr>
        <p:sp>
          <p:nvSpPr>
            <p:cNvPr id="11" name="object 11"/>
            <p:cNvSpPr/>
            <p:nvPr/>
          </p:nvSpPr>
          <p:spPr>
            <a:xfrm>
              <a:off x="6799694" y="6487147"/>
              <a:ext cx="2390775" cy="2219325"/>
            </a:xfrm>
            <a:custGeom>
              <a:avLst/>
              <a:gdLst/>
              <a:ahLst/>
              <a:cxnLst/>
              <a:rect l="l" t="t" r="r" b="b"/>
              <a:pathLst>
                <a:path w="2390775" h="2219325">
                  <a:moveTo>
                    <a:pt x="2023287" y="0"/>
                  </a:moveTo>
                  <a:lnTo>
                    <a:pt x="367398" y="0"/>
                  </a:lnTo>
                  <a:lnTo>
                    <a:pt x="321405" y="2871"/>
                  </a:lnTo>
                  <a:lnTo>
                    <a:pt x="277090" y="11253"/>
                  </a:lnTo>
                  <a:lnTo>
                    <a:pt x="234803" y="24797"/>
                  </a:lnTo>
                  <a:lnTo>
                    <a:pt x="194890" y="43156"/>
                  </a:lnTo>
                  <a:lnTo>
                    <a:pt x="157701" y="65980"/>
                  </a:lnTo>
                  <a:lnTo>
                    <a:pt x="123583" y="92922"/>
                  </a:lnTo>
                  <a:lnTo>
                    <a:pt x="92884" y="123634"/>
                  </a:lnTo>
                  <a:lnTo>
                    <a:pt x="65954" y="157767"/>
                  </a:lnTo>
                  <a:lnTo>
                    <a:pt x="43138" y="194973"/>
                  </a:lnTo>
                  <a:lnTo>
                    <a:pt x="24787" y="234904"/>
                  </a:lnTo>
                  <a:lnTo>
                    <a:pt x="11248" y="277211"/>
                  </a:lnTo>
                  <a:lnTo>
                    <a:pt x="2870" y="321547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0" y="1897777"/>
                  </a:lnTo>
                  <a:lnTo>
                    <a:pt x="11248" y="1942113"/>
                  </a:lnTo>
                  <a:lnTo>
                    <a:pt x="24787" y="1984420"/>
                  </a:lnTo>
                  <a:lnTo>
                    <a:pt x="43138" y="2024351"/>
                  </a:lnTo>
                  <a:lnTo>
                    <a:pt x="65954" y="2061557"/>
                  </a:lnTo>
                  <a:lnTo>
                    <a:pt x="92884" y="2095690"/>
                  </a:lnTo>
                  <a:lnTo>
                    <a:pt x="123583" y="2126402"/>
                  </a:lnTo>
                  <a:lnTo>
                    <a:pt x="157701" y="2153344"/>
                  </a:lnTo>
                  <a:lnTo>
                    <a:pt x="194890" y="2176168"/>
                  </a:lnTo>
                  <a:lnTo>
                    <a:pt x="234803" y="2194527"/>
                  </a:lnTo>
                  <a:lnTo>
                    <a:pt x="277090" y="2208071"/>
                  </a:lnTo>
                  <a:lnTo>
                    <a:pt x="321405" y="2216453"/>
                  </a:lnTo>
                  <a:lnTo>
                    <a:pt x="367398" y="2219325"/>
                  </a:lnTo>
                  <a:lnTo>
                    <a:pt x="2023287" y="2219325"/>
                  </a:lnTo>
                  <a:lnTo>
                    <a:pt x="2069283" y="2216453"/>
                  </a:lnTo>
                  <a:lnTo>
                    <a:pt x="2113600" y="2208071"/>
                  </a:lnTo>
                  <a:lnTo>
                    <a:pt x="2155889" y="2194527"/>
                  </a:lnTo>
                  <a:lnTo>
                    <a:pt x="2195803" y="2176168"/>
                  </a:lnTo>
                  <a:lnTo>
                    <a:pt x="2232994" y="2153344"/>
                  </a:lnTo>
                  <a:lnTo>
                    <a:pt x="2267113" y="2126402"/>
                  </a:lnTo>
                  <a:lnTo>
                    <a:pt x="2297812" y="2095690"/>
                  </a:lnTo>
                  <a:lnTo>
                    <a:pt x="2324744" y="2061557"/>
                  </a:lnTo>
                  <a:lnTo>
                    <a:pt x="2347559" y="2024351"/>
                  </a:lnTo>
                  <a:lnTo>
                    <a:pt x="2365910" y="1984420"/>
                  </a:lnTo>
                  <a:lnTo>
                    <a:pt x="2379449" y="1942113"/>
                  </a:lnTo>
                  <a:lnTo>
                    <a:pt x="2387828" y="1897777"/>
                  </a:lnTo>
                  <a:lnTo>
                    <a:pt x="2390698" y="1851761"/>
                  </a:lnTo>
                  <a:lnTo>
                    <a:pt x="2390698" y="367563"/>
                  </a:lnTo>
                  <a:lnTo>
                    <a:pt x="2387828" y="321547"/>
                  </a:lnTo>
                  <a:lnTo>
                    <a:pt x="2379449" y="277211"/>
                  </a:lnTo>
                  <a:lnTo>
                    <a:pt x="2365910" y="234904"/>
                  </a:lnTo>
                  <a:lnTo>
                    <a:pt x="2347559" y="194973"/>
                  </a:lnTo>
                  <a:lnTo>
                    <a:pt x="2324744" y="157767"/>
                  </a:lnTo>
                  <a:lnTo>
                    <a:pt x="2297812" y="123634"/>
                  </a:lnTo>
                  <a:lnTo>
                    <a:pt x="2267113" y="92922"/>
                  </a:lnTo>
                  <a:lnTo>
                    <a:pt x="2232994" y="65980"/>
                  </a:lnTo>
                  <a:lnTo>
                    <a:pt x="2195803" y="43156"/>
                  </a:lnTo>
                  <a:lnTo>
                    <a:pt x="2155889" y="24797"/>
                  </a:lnTo>
                  <a:lnTo>
                    <a:pt x="2113600" y="11253"/>
                  </a:lnTo>
                  <a:lnTo>
                    <a:pt x="2069283" y="2871"/>
                  </a:lnTo>
                  <a:lnTo>
                    <a:pt x="2023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66647" y="5596280"/>
              <a:ext cx="1438275" cy="1438275"/>
            </a:xfrm>
            <a:custGeom>
              <a:avLst/>
              <a:gdLst/>
              <a:ahLst/>
              <a:cxnLst/>
              <a:rect l="l" t="t" r="r" b="b"/>
              <a:pathLst>
                <a:path w="1438275" h="1438275">
                  <a:moveTo>
                    <a:pt x="719137" y="0"/>
                  </a:moveTo>
                  <a:lnTo>
                    <a:pt x="666238" y="1950"/>
                  </a:lnTo>
                  <a:lnTo>
                    <a:pt x="613617" y="7780"/>
                  </a:lnTo>
                  <a:lnTo>
                    <a:pt x="561567" y="17475"/>
                  </a:lnTo>
                  <a:lnTo>
                    <a:pt x="510374" y="30962"/>
                  </a:lnTo>
                  <a:lnTo>
                    <a:pt x="460325" y="48180"/>
                  </a:lnTo>
                  <a:lnTo>
                    <a:pt x="411665" y="69043"/>
                  </a:lnTo>
                  <a:lnTo>
                    <a:pt x="364667" y="93422"/>
                  </a:lnTo>
                  <a:lnTo>
                    <a:pt x="319608" y="121196"/>
                  </a:lnTo>
                  <a:lnTo>
                    <a:pt x="276702" y="152203"/>
                  </a:lnTo>
                  <a:lnTo>
                    <a:pt x="236191" y="186293"/>
                  </a:lnTo>
                  <a:lnTo>
                    <a:pt x="198296" y="223264"/>
                  </a:lnTo>
                  <a:lnTo>
                    <a:pt x="163233" y="262915"/>
                  </a:lnTo>
                  <a:lnTo>
                    <a:pt x="131182" y="305049"/>
                  </a:lnTo>
                  <a:lnTo>
                    <a:pt x="102306" y="349424"/>
                  </a:lnTo>
                  <a:lnTo>
                    <a:pt x="76782" y="395809"/>
                  </a:lnTo>
                  <a:lnTo>
                    <a:pt x="54737" y="443928"/>
                  </a:lnTo>
                  <a:lnTo>
                    <a:pt x="36297" y="493548"/>
                  </a:lnTo>
                  <a:lnTo>
                    <a:pt x="21551" y="544398"/>
                  </a:lnTo>
                  <a:lnTo>
                    <a:pt x="10584" y="596197"/>
                  </a:lnTo>
                  <a:lnTo>
                    <a:pt x="3467" y="648652"/>
                  </a:lnTo>
                  <a:lnTo>
                    <a:pt x="216" y="701480"/>
                  </a:lnTo>
                  <a:lnTo>
                    <a:pt x="0" y="719137"/>
                  </a:lnTo>
                  <a:lnTo>
                    <a:pt x="216" y="736789"/>
                  </a:lnTo>
                  <a:lnTo>
                    <a:pt x="3467" y="789622"/>
                  </a:lnTo>
                  <a:lnTo>
                    <a:pt x="10584" y="842077"/>
                  </a:lnTo>
                  <a:lnTo>
                    <a:pt x="21551" y="893870"/>
                  </a:lnTo>
                  <a:lnTo>
                    <a:pt x="36297" y="944720"/>
                  </a:lnTo>
                  <a:lnTo>
                    <a:pt x="54737" y="994333"/>
                  </a:lnTo>
                  <a:lnTo>
                    <a:pt x="76782" y="1042464"/>
                  </a:lnTo>
                  <a:lnTo>
                    <a:pt x="102306" y="1088845"/>
                  </a:lnTo>
                  <a:lnTo>
                    <a:pt x="131182" y="1133225"/>
                  </a:lnTo>
                  <a:lnTo>
                    <a:pt x="163233" y="1175346"/>
                  </a:lnTo>
                  <a:lnTo>
                    <a:pt x="198296" y="1215005"/>
                  </a:lnTo>
                  <a:lnTo>
                    <a:pt x="236191" y="1251980"/>
                  </a:lnTo>
                  <a:lnTo>
                    <a:pt x="276702" y="1286066"/>
                  </a:lnTo>
                  <a:lnTo>
                    <a:pt x="319608" y="1317078"/>
                  </a:lnTo>
                  <a:lnTo>
                    <a:pt x="364667" y="1344844"/>
                  </a:lnTo>
                  <a:lnTo>
                    <a:pt x="411665" y="1369229"/>
                  </a:lnTo>
                  <a:lnTo>
                    <a:pt x="460325" y="1390083"/>
                  </a:lnTo>
                  <a:lnTo>
                    <a:pt x="510374" y="1407312"/>
                  </a:lnTo>
                  <a:lnTo>
                    <a:pt x="561567" y="1420799"/>
                  </a:lnTo>
                  <a:lnTo>
                    <a:pt x="613617" y="1430489"/>
                  </a:lnTo>
                  <a:lnTo>
                    <a:pt x="666238" y="1436324"/>
                  </a:lnTo>
                  <a:lnTo>
                    <a:pt x="719137" y="1438275"/>
                  </a:lnTo>
                  <a:lnTo>
                    <a:pt x="736789" y="1438058"/>
                  </a:lnTo>
                  <a:lnTo>
                    <a:pt x="789622" y="1434807"/>
                  </a:lnTo>
                  <a:lnTo>
                    <a:pt x="842077" y="1427689"/>
                  </a:lnTo>
                  <a:lnTo>
                    <a:pt x="893870" y="1416723"/>
                  </a:lnTo>
                  <a:lnTo>
                    <a:pt x="944720" y="1401975"/>
                  </a:lnTo>
                  <a:lnTo>
                    <a:pt x="994333" y="1383525"/>
                  </a:lnTo>
                  <a:lnTo>
                    <a:pt x="1042464" y="1361492"/>
                  </a:lnTo>
                  <a:lnTo>
                    <a:pt x="1088845" y="1335959"/>
                  </a:lnTo>
                  <a:lnTo>
                    <a:pt x="1133225" y="1307092"/>
                  </a:lnTo>
                  <a:lnTo>
                    <a:pt x="1175346" y="1275029"/>
                  </a:lnTo>
                  <a:lnTo>
                    <a:pt x="1215005" y="1239973"/>
                  </a:lnTo>
                  <a:lnTo>
                    <a:pt x="1251980" y="1202077"/>
                  </a:lnTo>
                  <a:lnTo>
                    <a:pt x="1286066" y="1161566"/>
                  </a:lnTo>
                  <a:lnTo>
                    <a:pt x="1317078" y="1118666"/>
                  </a:lnTo>
                  <a:lnTo>
                    <a:pt x="1344844" y="1073602"/>
                  </a:lnTo>
                  <a:lnTo>
                    <a:pt x="1369229" y="1026607"/>
                  </a:lnTo>
                  <a:lnTo>
                    <a:pt x="1390083" y="977943"/>
                  </a:lnTo>
                  <a:lnTo>
                    <a:pt x="1407312" y="927887"/>
                  </a:lnTo>
                  <a:lnTo>
                    <a:pt x="1420799" y="876706"/>
                  </a:lnTo>
                  <a:lnTo>
                    <a:pt x="1430489" y="824657"/>
                  </a:lnTo>
                  <a:lnTo>
                    <a:pt x="1436324" y="772035"/>
                  </a:lnTo>
                  <a:lnTo>
                    <a:pt x="1438275" y="719137"/>
                  </a:lnTo>
                  <a:lnTo>
                    <a:pt x="1438058" y="701480"/>
                  </a:lnTo>
                  <a:lnTo>
                    <a:pt x="1434807" y="648652"/>
                  </a:lnTo>
                  <a:lnTo>
                    <a:pt x="1427689" y="596197"/>
                  </a:lnTo>
                  <a:lnTo>
                    <a:pt x="1416723" y="544398"/>
                  </a:lnTo>
                  <a:lnTo>
                    <a:pt x="1401975" y="493548"/>
                  </a:lnTo>
                  <a:lnTo>
                    <a:pt x="1383525" y="443928"/>
                  </a:lnTo>
                  <a:lnTo>
                    <a:pt x="1361492" y="395809"/>
                  </a:lnTo>
                  <a:lnTo>
                    <a:pt x="1335959" y="349424"/>
                  </a:lnTo>
                  <a:lnTo>
                    <a:pt x="1307092" y="305049"/>
                  </a:lnTo>
                  <a:lnTo>
                    <a:pt x="1275029" y="262915"/>
                  </a:lnTo>
                  <a:lnTo>
                    <a:pt x="1239973" y="223264"/>
                  </a:lnTo>
                  <a:lnTo>
                    <a:pt x="1202077" y="186293"/>
                  </a:lnTo>
                  <a:lnTo>
                    <a:pt x="1161566" y="152203"/>
                  </a:lnTo>
                  <a:lnTo>
                    <a:pt x="1118666" y="121196"/>
                  </a:lnTo>
                  <a:lnTo>
                    <a:pt x="1073602" y="93422"/>
                  </a:lnTo>
                  <a:lnTo>
                    <a:pt x="1026607" y="69043"/>
                  </a:lnTo>
                  <a:lnTo>
                    <a:pt x="977943" y="48180"/>
                  </a:lnTo>
                  <a:lnTo>
                    <a:pt x="927887" y="30962"/>
                  </a:lnTo>
                  <a:lnTo>
                    <a:pt x="876706" y="17475"/>
                  </a:lnTo>
                  <a:lnTo>
                    <a:pt x="824657" y="7780"/>
                  </a:lnTo>
                  <a:lnTo>
                    <a:pt x="772035" y="195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Calibri 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408335" y="3730853"/>
            <a:ext cx="1371600" cy="2073487"/>
            <a:chOff x="9612503" y="5596280"/>
            <a:chExt cx="2057400" cy="3110230"/>
          </a:xfrm>
        </p:grpSpPr>
        <p:sp>
          <p:nvSpPr>
            <p:cNvPr id="14" name="object 14"/>
            <p:cNvSpPr/>
            <p:nvPr/>
          </p:nvSpPr>
          <p:spPr>
            <a:xfrm>
              <a:off x="9612503" y="6487147"/>
              <a:ext cx="2057400" cy="2219325"/>
            </a:xfrm>
            <a:custGeom>
              <a:avLst/>
              <a:gdLst/>
              <a:ahLst/>
              <a:cxnLst/>
              <a:rect l="l" t="t" r="r" b="b"/>
              <a:pathLst>
                <a:path w="2057400" h="2219325">
                  <a:moveTo>
                    <a:pt x="1689112" y="0"/>
                  </a:moveTo>
                  <a:lnTo>
                    <a:pt x="368274" y="0"/>
                  </a:lnTo>
                  <a:lnTo>
                    <a:pt x="322169" y="2871"/>
                  </a:lnTo>
                  <a:lnTo>
                    <a:pt x="277747" y="11254"/>
                  </a:lnTo>
                  <a:lnTo>
                    <a:pt x="235358" y="24799"/>
                  </a:lnTo>
                  <a:lnTo>
                    <a:pt x="195349" y="43158"/>
                  </a:lnTo>
                  <a:lnTo>
                    <a:pt x="158072" y="65984"/>
                  </a:lnTo>
                  <a:lnTo>
                    <a:pt x="123873" y="92927"/>
                  </a:lnTo>
                  <a:lnTo>
                    <a:pt x="93102" y="123639"/>
                  </a:lnTo>
                  <a:lnTo>
                    <a:pt x="66107" y="157773"/>
                  </a:lnTo>
                  <a:lnTo>
                    <a:pt x="43239" y="194979"/>
                  </a:lnTo>
                  <a:lnTo>
                    <a:pt x="24845" y="234909"/>
                  </a:lnTo>
                  <a:lnTo>
                    <a:pt x="11275" y="277215"/>
                  </a:lnTo>
                  <a:lnTo>
                    <a:pt x="2876" y="321549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6" y="1897774"/>
                  </a:lnTo>
                  <a:lnTo>
                    <a:pt x="11275" y="1942108"/>
                  </a:lnTo>
                  <a:lnTo>
                    <a:pt x="24845" y="1984413"/>
                  </a:lnTo>
                  <a:lnTo>
                    <a:pt x="43239" y="2024343"/>
                  </a:lnTo>
                  <a:lnTo>
                    <a:pt x="66107" y="2061547"/>
                  </a:lnTo>
                  <a:lnTo>
                    <a:pt x="93102" y="2095679"/>
                  </a:lnTo>
                  <a:lnTo>
                    <a:pt x="123873" y="2126390"/>
                  </a:lnTo>
                  <a:lnTo>
                    <a:pt x="158072" y="2153332"/>
                  </a:lnTo>
                  <a:lnTo>
                    <a:pt x="195349" y="2176156"/>
                  </a:lnTo>
                  <a:lnTo>
                    <a:pt x="235358" y="2194514"/>
                  </a:lnTo>
                  <a:lnTo>
                    <a:pt x="277747" y="2208059"/>
                  </a:lnTo>
                  <a:lnTo>
                    <a:pt x="322169" y="2216440"/>
                  </a:lnTo>
                  <a:lnTo>
                    <a:pt x="368274" y="2219312"/>
                  </a:lnTo>
                  <a:lnTo>
                    <a:pt x="1689112" y="2219312"/>
                  </a:lnTo>
                  <a:lnTo>
                    <a:pt x="1735218" y="2216440"/>
                  </a:lnTo>
                  <a:lnTo>
                    <a:pt x="1779640" y="2208059"/>
                  </a:lnTo>
                  <a:lnTo>
                    <a:pt x="1822030" y="2194514"/>
                  </a:lnTo>
                  <a:lnTo>
                    <a:pt x="1862040" y="2176156"/>
                  </a:lnTo>
                  <a:lnTo>
                    <a:pt x="1899319" y="2153332"/>
                  </a:lnTo>
                  <a:lnTo>
                    <a:pt x="1933519" y="2126390"/>
                  </a:lnTo>
                  <a:lnTo>
                    <a:pt x="1964292" y="2095679"/>
                  </a:lnTo>
                  <a:lnTo>
                    <a:pt x="1991287" y="2061547"/>
                  </a:lnTo>
                  <a:lnTo>
                    <a:pt x="2014157" y="2024343"/>
                  </a:lnTo>
                  <a:lnTo>
                    <a:pt x="2032552" y="1984413"/>
                  </a:lnTo>
                  <a:lnTo>
                    <a:pt x="2046124" y="1942108"/>
                  </a:lnTo>
                  <a:lnTo>
                    <a:pt x="2054522" y="1897774"/>
                  </a:lnTo>
                  <a:lnTo>
                    <a:pt x="2057400" y="1851761"/>
                  </a:lnTo>
                  <a:lnTo>
                    <a:pt x="2057400" y="367563"/>
                  </a:lnTo>
                  <a:lnTo>
                    <a:pt x="2054522" y="321549"/>
                  </a:lnTo>
                  <a:lnTo>
                    <a:pt x="2046124" y="277215"/>
                  </a:lnTo>
                  <a:lnTo>
                    <a:pt x="2032552" y="234909"/>
                  </a:lnTo>
                  <a:lnTo>
                    <a:pt x="2014157" y="194979"/>
                  </a:lnTo>
                  <a:lnTo>
                    <a:pt x="1991287" y="157773"/>
                  </a:lnTo>
                  <a:lnTo>
                    <a:pt x="1964292" y="123639"/>
                  </a:lnTo>
                  <a:lnTo>
                    <a:pt x="1933519" y="92927"/>
                  </a:lnTo>
                  <a:lnTo>
                    <a:pt x="1899319" y="65984"/>
                  </a:lnTo>
                  <a:lnTo>
                    <a:pt x="1862040" y="43158"/>
                  </a:lnTo>
                  <a:lnTo>
                    <a:pt x="1822030" y="24799"/>
                  </a:lnTo>
                  <a:lnTo>
                    <a:pt x="1779640" y="11254"/>
                  </a:lnTo>
                  <a:lnTo>
                    <a:pt x="1735218" y="2871"/>
                  </a:lnTo>
                  <a:lnTo>
                    <a:pt x="168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878403" y="5596280"/>
              <a:ext cx="1438275" cy="1438275"/>
            </a:xfrm>
            <a:custGeom>
              <a:avLst/>
              <a:gdLst/>
              <a:ahLst/>
              <a:cxnLst/>
              <a:rect l="l" t="t" r="r" b="b"/>
              <a:pathLst>
                <a:path w="1438275" h="1438275">
                  <a:moveTo>
                    <a:pt x="719137" y="0"/>
                  </a:moveTo>
                  <a:lnTo>
                    <a:pt x="666245" y="1950"/>
                  </a:lnTo>
                  <a:lnTo>
                    <a:pt x="613622" y="7780"/>
                  </a:lnTo>
                  <a:lnTo>
                    <a:pt x="561567" y="17475"/>
                  </a:lnTo>
                  <a:lnTo>
                    <a:pt x="510387" y="30962"/>
                  </a:lnTo>
                  <a:lnTo>
                    <a:pt x="460331" y="48180"/>
                  </a:lnTo>
                  <a:lnTo>
                    <a:pt x="411672" y="69043"/>
                  </a:lnTo>
                  <a:lnTo>
                    <a:pt x="364672" y="93422"/>
                  </a:lnTo>
                  <a:lnTo>
                    <a:pt x="319608" y="121196"/>
                  </a:lnTo>
                  <a:lnTo>
                    <a:pt x="276708" y="152203"/>
                  </a:lnTo>
                  <a:lnTo>
                    <a:pt x="236199" y="186293"/>
                  </a:lnTo>
                  <a:lnTo>
                    <a:pt x="198307" y="223264"/>
                  </a:lnTo>
                  <a:lnTo>
                    <a:pt x="163233" y="262915"/>
                  </a:lnTo>
                  <a:lnTo>
                    <a:pt x="131188" y="305049"/>
                  </a:lnTo>
                  <a:lnTo>
                    <a:pt x="102317" y="349424"/>
                  </a:lnTo>
                  <a:lnTo>
                    <a:pt x="76788" y="395809"/>
                  </a:lnTo>
                  <a:lnTo>
                    <a:pt x="54749" y="443928"/>
                  </a:lnTo>
                  <a:lnTo>
                    <a:pt x="36304" y="493548"/>
                  </a:lnTo>
                  <a:lnTo>
                    <a:pt x="21553" y="544398"/>
                  </a:lnTo>
                  <a:lnTo>
                    <a:pt x="10591" y="596197"/>
                  </a:lnTo>
                  <a:lnTo>
                    <a:pt x="3467" y="648652"/>
                  </a:lnTo>
                  <a:lnTo>
                    <a:pt x="216" y="701480"/>
                  </a:lnTo>
                  <a:lnTo>
                    <a:pt x="0" y="719137"/>
                  </a:lnTo>
                  <a:lnTo>
                    <a:pt x="216" y="736789"/>
                  </a:lnTo>
                  <a:lnTo>
                    <a:pt x="3467" y="789622"/>
                  </a:lnTo>
                  <a:lnTo>
                    <a:pt x="10591" y="842077"/>
                  </a:lnTo>
                  <a:lnTo>
                    <a:pt x="21553" y="893870"/>
                  </a:lnTo>
                  <a:lnTo>
                    <a:pt x="36304" y="944720"/>
                  </a:lnTo>
                  <a:lnTo>
                    <a:pt x="54749" y="994333"/>
                  </a:lnTo>
                  <a:lnTo>
                    <a:pt x="76788" y="1042464"/>
                  </a:lnTo>
                  <a:lnTo>
                    <a:pt x="102317" y="1088845"/>
                  </a:lnTo>
                  <a:lnTo>
                    <a:pt x="131188" y="1133225"/>
                  </a:lnTo>
                  <a:lnTo>
                    <a:pt x="163233" y="1175346"/>
                  </a:lnTo>
                  <a:lnTo>
                    <a:pt x="198307" y="1215005"/>
                  </a:lnTo>
                  <a:lnTo>
                    <a:pt x="236199" y="1251980"/>
                  </a:lnTo>
                  <a:lnTo>
                    <a:pt x="276708" y="1286066"/>
                  </a:lnTo>
                  <a:lnTo>
                    <a:pt x="319608" y="1317078"/>
                  </a:lnTo>
                  <a:lnTo>
                    <a:pt x="364672" y="1344844"/>
                  </a:lnTo>
                  <a:lnTo>
                    <a:pt x="411672" y="1369229"/>
                  </a:lnTo>
                  <a:lnTo>
                    <a:pt x="460331" y="1390083"/>
                  </a:lnTo>
                  <a:lnTo>
                    <a:pt x="510387" y="1407312"/>
                  </a:lnTo>
                  <a:lnTo>
                    <a:pt x="561567" y="1420799"/>
                  </a:lnTo>
                  <a:lnTo>
                    <a:pt x="613622" y="1430489"/>
                  </a:lnTo>
                  <a:lnTo>
                    <a:pt x="666245" y="1436324"/>
                  </a:lnTo>
                  <a:lnTo>
                    <a:pt x="719137" y="1438275"/>
                  </a:lnTo>
                  <a:lnTo>
                    <a:pt x="736794" y="1438058"/>
                  </a:lnTo>
                  <a:lnTo>
                    <a:pt x="789622" y="1434807"/>
                  </a:lnTo>
                  <a:lnTo>
                    <a:pt x="842077" y="1427689"/>
                  </a:lnTo>
                  <a:lnTo>
                    <a:pt x="893876" y="1416723"/>
                  </a:lnTo>
                  <a:lnTo>
                    <a:pt x="944726" y="1401975"/>
                  </a:lnTo>
                  <a:lnTo>
                    <a:pt x="994346" y="1383525"/>
                  </a:lnTo>
                  <a:lnTo>
                    <a:pt x="1042465" y="1361492"/>
                  </a:lnTo>
                  <a:lnTo>
                    <a:pt x="1088855" y="1335959"/>
                  </a:lnTo>
                  <a:lnTo>
                    <a:pt x="1133231" y="1307092"/>
                  </a:lnTo>
                  <a:lnTo>
                    <a:pt x="1175359" y="1275029"/>
                  </a:lnTo>
                  <a:lnTo>
                    <a:pt x="1215011" y="1239973"/>
                  </a:lnTo>
                  <a:lnTo>
                    <a:pt x="1251991" y="1202077"/>
                  </a:lnTo>
                  <a:lnTo>
                    <a:pt x="1286071" y="1161566"/>
                  </a:lnTo>
                  <a:lnTo>
                    <a:pt x="1317078" y="1118666"/>
                  </a:lnTo>
                  <a:lnTo>
                    <a:pt x="1344850" y="1073602"/>
                  </a:lnTo>
                  <a:lnTo>
                    <a:pt x="1369231" y="1026607"/>
                  </a:lnTo>
                  <a:lnTo>
                    <a:pt x="1390095" y="977943"/>
                  </a:lnTo>
                  <a:lnTo>
                    <a:pt x="1407312" y="927887"/>
                  </a:lnTo>
                  <a:lnTo>
                    <a:pt x="1420799" y="876706"/>
                  </a:lnTo>
                  <a:lnTo>
                    <a:pt x="1430496" y="824657"/>
                  </a:lnTo>
                  <a:lnTo>
                    <a:pt x="1436330" y="772035"/>
                  </a:lnTo>
                  <a:lnTo>
                    <a:pt x="1438275" y="719137"/>
                  </a:lnTo>
                  <a:lnTo>
                    <a:pt x="1438058" y="701480"/>
                  </a:lnTo>
                  <a:lnTo>
                    <a:pt x="1434820" y="648652"/>
                  </a:lnTo>
                  <a:lnTo>
                    <a:pt x="1427691" y="596197"/>
                  </a:lnTo>
                  <a:lnTo>
                    <a:pt x="1416723" y="544398"/>
                  </a:lnTo>
                  <a:lnTo>
                    <a:pt x="1401983" y="493548"/>
                  </a:lnTo>
                  <a:lnTo>
                    <a:pt x="1383538" y="443928"/>
                  </a:lnTo>
                  <a:lnTo>
                    <a:pt x="1361492" y="395809"/>
                  </a:lnTo>
                  <a:lnTo>
                    <a:pt x="1335963" y="349424"/>
                  </a:lnTo>
                  <a:lnTo>
                    <a:pt x="1307092" y="305049"/>
                  </a:lnTo>
                  <a:lnTo>
                    <a:pt x="1275041" y="262915"/>
                  </a:lnTo>
                  <a:lnTo>
                    <a:pt x="1239980" y="223264"/>
                  </a:lnTo>
                  <a:lnTo>
                    <a:pt x="1202083" y="186293"/>
                  </a:lnTo>
                  <a:lnTo>
                    <a:pt x="1161573" y="152203"/>
                  </a:lnTo>
                  <a:lnTo>
                    <a:pt x="1118666" y="121196"/>
                  </a:lnTo>
                  <a:lnTo>
                    <a:pt x="1073609" y="93422"/>
                  </a:lnTo>
                  <a:lnTo>
                    <a:pt x="1026609" y="69043"/>
                  </a:lnTo>
                  <a:lnTo>
                    <a:pt x="977949" y="48180"/>
                  </a:lnTo>
                  <a:lnTo>
                    <a:pt x="927900" y="30962"/>
                  </a:lnTo>
                  <a:lnTo>
                    <a:pt x="876708" y="17475"/>
                  </a:lnTo>
                  <a:lnTo>
                    <a:pt x="824657" y="7780"/>
                  </a:lnTo>
                  <a:lnTo>
                    <a:pt x="772036" y="195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Calibri 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063153" y="3730853"/>
            <a:ext cx="1587500" cy="2073487"/>
            <a:chOff x="12094730" y="5596280"/>
            <a:chExt cx="2381250" cy="3110230"/>
          </a:xfrm>
        </p:grpSpPr>
        <p:sp>
          <p:nvSpPr>
            <p:cNvPr id="17" name="object 17"/>
            <p:cNvSpPr/>
            <p:nvPr/>
          </p:nvSpPr>
          <p:spPr>
            <a:xfrm>
              <a:off x="12094730" y="6487147"/>
              <a:ext cx="2381250" cy="2219325"/>
            </a:xfrm>
            <a:custGeom>
              <a:avLst/>
              <a:gdLst/>
              <a:ahLst/>
              <a:cxnLst/>
              <a:rect l="l" t="t" r="r" b="b"/>
              <a:pathLst>
                <a:path w="2381250" h="2219325">
                  <a:moveTo>
                    <a:pt x="2013572" y="0"/>
                  </a:moveTo>
                  <a:lnTo>
                    <a:pt x="367563" y="0"/>
                  </a:lnTo>
                  <a:lnTo>
                    <a:pt x="321547" y="2871"/>
                  </a:lnTo>
                  <a:lnTo>
                    <a:pt x="277211" y="11253"/>
                  </a:lnTo>
                  <a:lnTo>
                    <a:pt x="234904" y="24797"/>
                  </a:lnTo>
                  <a:lnTo>
                    <a:pt x="194973" y="43156"/>
                  </a:lnTo>
                  <a:lnTo>
                    <a:pt x="157767" y="65980"/>
                  </a:lnTo>
                  <a:lnTo>
                    <a:pt x="123634" y="92922"/>
                  </a:lnTo>
                  <a:lnTo>
                    <a:pt x="92922" y="123634"/>
                  </a:lnTo>
                  <a:lnTo>
                    <a:pt x="65980" y="157767"/>
                  </a:lnTo>
                  <a:lnTo>
                    <a:pt x="43156" y="194973"/>
                  </a:lnTo>
                  <a:lnTo>
                    <a:pt x="24797" y="234904"/>
                  </a:lnTo>
                  <a:lnTo>
                    <a:pt x="11253" y="277211"/>
                  </a:lnTo>
                  <a:lnTo>
                    <a:pt x="2871" y="321547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1" y="1897777"/>
                  </a:lnTo>
                  <a:lnTo>
                    <a:pt x="11253" y="1942113"/>
                  </a:lnTo>
                  <a:lnTo>
                    <a:pt x="24797" y="1984420"/>
                  </a:lnTo>
                  <a:lnTo>
                    <a:pt x="43156" y="2024351"/>
                  </a:lnTo>
                  <a:lnTo>
                    <a:pt x="65980" y="2061557"/>
                  </a:lnTo>
                  <a:lnTo>
                    <a:pt x="92922" y="2095690"/>
                  </a:lnTo>
                  <a:lnTo>
                    <a:pt x="123634" y="2126402"/>
                  </a:lnTo>
                  <a:lnTo>
                    <a:pt x="157767" y="2153344"/>
                  </a:lnTo>
                  <a:lnTo>
                    <a:pt x="194973" y="2176168"/>
                  </a:lnTo>
                  <a:lnTo>
                    <a:pt x="234904" y="2194527"/>
                  </a:lnTo>
                  <a:lnTo>
                    <a:pt x="277211" y="2208071"/>
                  </a:lnTo>
                  <a:lnTo>
                    <a:pt x="321547" y="2216453"/>
                  </a:lnTo>
                  <a:lnTo>
                    <a:pt x="367563" y="2219325"/>
                  </a:lnTo>
                  <a:lnTo>
                    <a:pt x="2013572" y="2219325"/>
                  </a:lnTo>
                  <a:lnTo>
                    <a:pt x="2059592" y="2216453"/>
                  </a:lnTo>
                  <a:lnTo>
                    <a:pt x="2103930" y="2208071"/>
                  </a:lnTo>
                  <a:lnTo>
                    <a:pt x="2146238" y="2194527"/>
                  </a:lnTo>
                  <a:lnTo>
                    <a:pt x="2186167" y="2176168"/>
                  </a:lnTo>
                  <a:lnTo>
                    <a:pt x="2223370" y="2153344"/>
                  </a:lnTo>
                  <a:lnTo>
                    <a:pt x="2257500" y="2126402"/>
                  </a:lnTo>
                  <a:lnTo>
                    <a:pt x="2288207" y="2095690"/>
                  </a:lnTo>
                  <a:lnTo>
                    <a:pt x="2315144" y="2061557"/>
                  </a:lnTo>
                  <a:lnTo>
                    <a:pt x="2337964" y="2024351"/>
                  </a:lnTo>
                  <a:lnTo>
                    <a:pt x="2356319" y="1984420"/>
                  </a:lnTo>
                  <a:lnTo>
                    <a:pt x="2369860" y="1942113"/>
                  </a:lnTo>
                  <a:lnTo>
                    <a:pt x="2378239" y="1897777"/>
                  </a:lnTo>
                  <a:lnTo>
                    <a:pt x="2381110" y="1851761"/>
                  </a:lnTo>
                  <a:lnTo>
                    <a:pt x="2381110" y="367563"/>
                  </a:lnTo>
                  <a:lnTo>
                    <a:pt x="2378239" y="321547"/>
                  </a:lnTo>
                  <a:lnTo>
                    <a:pt x="2369860" y="277211"/>
                  </a:lnTo>
                  <a:lnTo>
                    <a:pt x="2356319" y="234904"/>
                  </a:lnTo>
                  <a:lnTo>
                    <a:pt x="2337964" y="194973"/>
                  </a:lnTo>
                  <a:lnTo>
                    <a:pt x="2315144" y="157767"/>
                  </a:lnTo>
                  <a:lnTo>
                    <a:pt x="2288207" y="123634"/>
                  </a:lnTo>
                  <a:lnTo>
                    <a:pt x="2257500" y="92922"/>
                  </a:lnTo>
                  <a:lnTo>
                    <a:pt x="2223370" y="65980"/>
                  </a:lnTo>
                  <a:lnTo>
                    <a:pt x="2186167" y="43156"/>
                  </a:lnTo>
                  <a:lnTo>
                    <a:pt x="2146238" y="24797"/>
                  </a:lnTo>
                  <a:lnTo>
                    <a:pt x="2103930" y="11253"/>
                  </a:lnTo>
                  <a:lnTo>
                    <a:pt x="2059592" y="2871"/>
                  </a:lnTo>
                  <a:lnTo>
                    <a:pt x="2013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2582842" y="5596280"/>
              <a:ext cx="1438910" cy="1438275"/>
            </a:xfrm>
            <a:custGeom>
              <a:avLst/>
              <a:gdLst/>
              <a:ahLst/>
              <a:cxnLst/>
              <a:rect l="l" t="t" r="r" b="b"/>
              <a:pathLst>
                <a:path w="1438909" h="1438275">
                  <a:moveTo>
                    <a:pt x="719137" y="0"/>
                  </a:moveTo>
                  <a:lnTo>
                    <a:pt x="666273" y="1950"/>
                  </a:lnTo>
                  <a:lnTo>
                    <a:pt x="613584" y="7780"/>
                  </a:lnTo>
                  <a:lnTo>
                    <a:pt x="561534" y="17475"/>
                  </a:lnTo>
                  <a:lnTo>
                    <a:pt x="510349" y="30962"/>
                  </a:lnTo>
                  <a:lnTo>
                    <a:pt x="460307" y="48180"/>
                  </a:lnTo>
                  <a:lnTo>
                    <a:pt x="411670" y="69043"/>
                  </a:lnTo>
                  <a:lnTo>
                    <a:pt x="364672" y="93422"/>
                  </a:lnTo>
                  <a:lnTo>
                    <a:pt x="319595" y="121196"/>
                  </a:lnTo>
                  <a:lnTo>
                    <a:pt x="276715" y="152203"/>
                  </a:lnTo>
                  <a:lnTo>
                    <a:pt x="236172" y="186293"/>
                  </a:lnTo>
                  <a:lnTo>
                    <a:pt x="198298" y="223264"/>
                  </a:lnTo>
                  <a:lnTo>
                    <a:pt x="163258" y="262915"/>
                  </a:lnTo>
                  <a:lnTo>
                    <a:pt x="131200" y="305049"/>
                  </a:lnTo>
                  <a:lnTo>
                    <a:pt x="102314" y="349424"/>
                  </a:lnTo>
                  <a:lnTo>
                    <a:pt x="76782" y="395809"/>
                  </a:lnTo>
                  <a:lnTo>
                    <a:pt x="54737" y="443928"/>
                  </a:lnTo>
                  <a:lnTo>
                    <a:pt x="36297" y="493548"/>
                  </a:lnTo>
                  <a:lnTo>
                    <a:pt x="21551" y="544398"/>
                  </a:lnTo>
                  <a:lnTo>
                    <a:pt x="10584" y="596197"/>
                  </a:lnTo>
                  <a:lnTo>
                    <a:pt x="3467" y="648652"/>
                  </a:lnTo>
                  <a:lnTo>
                    <a:pt x="216" y="701480"/>
                  </a:lnTo>
                  <a:lnTo>
                    <a:pt x="0" y="719137"/>
                  </a:lnTo>
                  <a:lnTo>
                    <a:pt x="216" y="736789"/>
                  </a:lnTo>
                  <a:lnTo>
                    <a:pt x="3467" y="789622"/>
                  </a:lnTo>
                  <a:lnTo>
                    <a:pt x="10584" y="842077"/>
                  </a:lnTo>
                  <a:lnTo>
                    <a:pt x="21551" y="893870"/>
                  </a:lnTo>
                  <a:lnTo>
                    <a:pt x="36297" y="944720"/>
                  </a:lnTo>
                  <a:lnTo>
                    <a:pt x="54737" y="994333"/>
                  </a:lnTo>
                  <a:lnTo>
                    <a:pt x="76782" y="1042464"/>
                  </a:lnTo>
                  <a:lnTo>
                    <a:pt x="102314" y="1088845"/>
                  </a:lnTo>
                  <a:lnTo>
                    <a:pt x="131200" y="1133225"/>
                  </a:lnTo>
                  <a:lnTo>
                    <a:pt x="163258" y="1175346"/>
                  </a:lnTo>
                  <a:lnTo>
                    <a:pt x="198298" y="1215005"/>
                  </a:lnTo>
                  <a:lnTo>
                    <a:pt x="236172" y="1251980"/>
                  </a:lnTo>
                  <a:lnTo>
                    <a:pt x="276715" y="1286066"/>
                  </a:lnTo>
                  <a:lnTo>
                    <a:pt x="319595" y="1317078"/>
                  </a:lnTo>
                  <a:lnTo>
                    <a:pt x="364672" y="1344844"/>
                  </a:lnTo>
                  <a:lnTo>
                    <a:pt x="411670" y="1369229"/>
                  </a:lnTo>
                  <a:lnTo>
                    <a:pt x="460307" y="1390083"/>
                  </a:lnTo>
                  <a:lnTo>
                    <a:pt x="510349" y="1407312"/>
                  </a:lnTo>
                  <a:lnTo>
                    <a:pt x="561534" y="1420799"/>
                  </a:lnTo>
                  <a:lnTo>
                    <a:pt x="613584" y="1430489"/>
                  </a:lnTo>
                  <a:lnTo>
                    <a:pt x="666273" y="1436324"/>
                  </a:lnTo>
                  <a:lnTo>
                    <a:pt x="719137" y="1438275"/>
                  </a:lnTo>
                  <a:lnTo>
                    <a:pt x="736758" y="1438058"/>
                  </a:lnTo>
                  <a:lnTo>
                    <a:pt x="789622" y="1434807"/>
                  </a:lnTo>
                  <a:lnTo>
                    <a:pt x="842111" y="1427689"/>
                  </a:lnTo>
                  <a:lnTo>
                    <a:pt x="893889" y="1416723"/>
                  </a:lnTo>
                  <a:lnTo>
                    <a:pt x="944733" y="1401975"/>
                  </a:lnTo>
                  <a:lnTo>
                    <a:pt x="994346" y="1383525"/>
                  </a:lnTo>
                  <a:lnTo>
                    <a:pt x="1042459" y="1361492"/>
                  </a:lnTo>
                  <a:lnTo>
                    <a:pt x="1088866" y="1335959"/>
                  </a:lnTo>
                  <a:lnTo>
                    <a:pt x="1133226" y="1307092"/>
                  </a:lnTo>
                  <a:lnTo>
                    <a:pt x="1175321" y="1275029"/>
                  </a:lnTo>
                  <a:lnTo>
                    <a:pt x="1215022" y="1239973"/>
                  </a:lnTo>
                  <a:lnTo>
                    <a:pt x="1251950" y="1202077"/>
                  </a:lnTo>
                  <a:lnTo>
                    <a:pt x="1286067" y="1161566"/>
                  </a:lnTo>
                  <a:lnTo>
                    <a:pt x="1317053" y="1118666"/>
                  </a:lnTo>
                  <a:lnTo>
                    <a:pt x="1344824" y="1073602"/>
                  </a:lnTo>
                  <a:lnTo>
                    <a:pt x="1369187" y="1026607"/>
                  </a:lnTo>
                  <a:lnTo>
                    <a:pt x="1390044" y="977943"/>
                  </a:lnTo>
                  <a:lnTo>
                    <a:pt x="1407350" y="927887"/>
                  </a:lnTo>
                  <a:lnTo>
                    <a:pt x="1420852" y="876706"/>
                  </a:lnTo>
                  <a:lnTo>
                    <a:pt x="1430496" y="824657"/>
                  </a:lnTo>
                  <a:lnTo>
                    <a:pt x="1436302" y="772035"/>
                  </a:lnTo>
                  <a:lnTo>
                    <a:pt x="1438338" y="719137"/>
                  </a:lnTo>
                  <a:lnTo>
                    <a:pt x="1438104" y="701480"/>
                  </a:lnTo>
                  <a:lnTo>
                    <a:pt x="1434782" y="648652"/>
                  </a:lnTo>
                  <a:lnTo>
                    <a:pt x="1427710" y="596197"/>
                  </a:lnTo>
                  <a:lnTo>
                    <a:pt x="1416780" y="544398"/>
                  </a:lnTo>
                  <a:lnTo>
                    <a:pt x="1401994" y="493548"/>
                  </a:lnTo>
                  <a:lnTo>
                    <a:pt x="1383474" y="443928"/>
                  </a:lnTo>
                  <a:lnTo>
                    <a:pt x="1361471" y="395809"/>
                  </a:lnTo>
                  <a:lnTo>
                    <a:pt x="1335928" y="349424"/>
                  </a:lnTo>
                  <a:lnTo>
                    <a:pt x="1307074" y="305049"/>
                  </a:lnTo>
                  <a:lnTo>
                    <a:pt x="1275016" y="262915"/>
                  </a:lnTo>
                  <a:lnTo>
                    <a:pt x="1239958" y="223264"/>
                  </a:lnTo>
                  <a:lnTo>
                    <a:pt x="1202102" y="186293"/>
                  </a:lnTo>
                  <a:lnTo>
                    <a:pt x="1161559" y="152203"/>
                  </a:lnTo>
                  <a:lnTo>
                    <a:pt x="1118679" y="121196"/>
                  </a:lnTo>
                  <a:lnTo>
                    <a:pt x="1073602" y="93422"/>
                  </a:lnTo>
                  <a:lnTo>
                    <a:pt x="1026604" y="69043"/>
                  </a:lnTo>
                  <a:lnTo>
                    <a:pt x="977967" y="48180"/>
                  </a:lnTo>
                  <a:lnTo>
                    <a:pt x="927925" y="30962"/>
                  </a:lnTo>
                  <a:lnTo>
                    <a:pt x="876740" y="17475"/>
                  </a:lnTo>
                  <a:lnTo>
                    <a:pt x="824690" y="7780"/>
                  </a:lnTo>
                  <a:lnTo>
                    <a:pt x="772001" y="195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Calibri 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897618" y="3730853"/>
            <a:ext cx="1587500" cy="2073487"/>
            <a:chOff x="14846427" y="5596280"/>
            <a:chExt cx="2381250" cy="3110230"/>
          </a:xfrm>
        </p:grpSpPr>
        <p:sp>
          <p:nvSpPr>
            <p:cNvPr id="20" name="object 20"/>
            <p:cNvSpPr/>
            <p:nvPr/>
          </p:nvSpPr>
          <p:spPr>
            <a:xfrm>
              <a:off x="14846427" y="6487147"/>
              <a:ext cx="2381250" cy="2219325"/>
            </a:xfrm>
            <a:custGeom>
              <a:avLst/>
              <a:gdLst/>
              <a:ahLst/>
              <a:cxnLst/>
              <a:rect l="l" t="t" r="r" b="b"/>
              <a:pathLst>
                <a:path w="2381250" h="2219325">
                  <a:moveTo>
                    <a:pt x="2013585" y="0"/>
                  </a:moveTo>
                  <a:lnTo>
                    <a:pt x="367538" y="0"/>
                  </a:lnTo>
                  <a:lnTo>
                    <a:pt x="321517" y="2871"/>
                  </a:lnTo>
                  <a:lnTo>
                    <a:pt x="277179" y="11253"/>
                  </a:lnTo>
                  <a:lnTo>
                    <a:pt x="234871" y="24797"/>
                  </a:lnTo>
                  <a:lnTo>
                    <a:pt x="194942" y="43156"/>
                  </a:lnTo>
                  <a:lnTo>
                    <a:pt x="157739" y="65980"/>
                  </a:lnTo>
                  <a:lnTo>
                    <a:pt x="123610" y="92922"/>
                  </a:lnTo>
                  <a:lnTo>
                    <a:pt x="92902" y="123634"/>
                  </a:lnTo>
                  <a:lnTo>
                    <a:pt x="65965" y="157767"/>
                  </a:lnTo>
                  <a:lnTo>
                    <a:pt x="43145" y="194973"/>
                  </a:lnTo>
                  <a:lnTo>
                    <a:pt x="24791" y="234904"/>
                  </a:lnTo>
                  <a:lnTo>
                    <a:pt x="11250" y="277211"/>
                  </a:lnTo>
                  <a:lnTo>
                    <a:pt x="2870" y="321547"/>
                  </a:lnTo>
                  <a:lnTo>
                    <a:pt x="0" y="367563"/>
                  </a:lnTo>
                  <a:lnTo>
                    <a:pt x="0" y="1851761"/>
                  </a:lnTo>
                  <a:lnTo>
                    <a:pt x="2870" y="1897777"/>
                  </a:lnTo>
                  <a:lnTo>
                    <a:pt x="11250" y="1942113"/>
                  </a:lnTo>
                  <a:lnTo>
                    <a:pt x="24791" y="1984420"/>
                  </a:lnTo>
                  <a:lnTo>
                    <a:pt x="43145" y="2024351"/>
                  </a:lnTo>
                  <a:lnTo>
                    <a:pt x="65965" y="2061557"/>
                  </a:lnTo>
                  <a:lnTo>
                    <a:pt x="92902" y="2095690"/>
                  </a:lnTo>
                  <a:lnTo>
                    <a:pt x="123610" y="2126402"/>
                  </a:lnTo>
                  <a:lnTo>
                    <a:pt x="157739" y="2153344"/>
                  </a:lnTo>
                  <a:lnTo>
                    <a:pt x="194942" y="2176168"/>
                  </a:lnTo>
                  <a:lnTo>
                    <a:pt x="234871" y="2194527"/>
                  </a:lnTo>
                  <a:lnTo>
                    <a:pt x="277179" y="2208071"/>
                  </a:lnTo>
                  <a:lnTo>
                    <a:pt x="321517" y="2216453"/>
                  </a:lnTo>
                  <a:lnTo>
                    <a:pt x="367538" y="2219325"/>
                  </a:lnTo>
                  <a:lnTo>
                    <a:pt x="2013585" y="2219325"/>
                  </a:lnTo>
                  <a:lnTo>
                    <a:pt x="2059605" y="2216453"/>
                  </a:lnTo>
                  <a:lnTo>
                    <a:pt x="2103943" y="2208071"/>
                  </a:lnTo>
                  <a:lnTo>
                    <a:pt x="2146251" y="2194527"/>
                  </a:lnTo>
                  <a:lnTo>
                    <a:pt x="2186180" y="2176168"/>
                  </a:lnTo>
                  <a:lnTo>
                    <a:pt x="2223383" y="2153344"/>
                  </a:lnTo>
                  <a:lnTo>
                    <a:pt x="2257512" y="2126402"/>
                  </a:lnTo>
                  <a:lnTo>
                    <a:pt x="2288220" y="2095690"/>
                  </a:lnTo>
                  <a:lnTo>
                    <a:pt x="2315157" y="2061557"/>
                  </a:lnTo>
                  <a:lnTo>
                    <a:pt x="2337977" y="2024351"/>
                  </a:lnTo>
                  <a:lnTo>
                    <a:pt x="2356331" y="1984420"/>
                  </a:lnTo>
                  <a:lnTo>
                    <a:pt x="2369872" y="1942113"/>
                  </a:lnTo>
                  <a:lnTo>
                    <a:pt x="2378252" y="1897777"/>
                  </a:lnTo>
                  <a:lnTo>
                    <a:pt x="2381123" y="1851761"/>
                  </a:lnTo>
                  <a:lnTo>
                    <a:pt x="2381123" y="367563"/>
                  </a:lnTo>
                  <a:lnTo>
                    <a:pt x="2378252" y="321547"/>
                  </a:lnTo>
                  <a:lnTo>
                    <a:pt x="2369872" y="277211"/>
                  </a:lnTo>
                  <a:lnTo>
                    <a:pt x="2356331" y="234904"/>
                  </a:lnTo>
                  <a:lnTo>
                    <a:pt x="2337977" y="194973"/>
                  </a:lnTo>
                  <a:lnTo>
                    <a:pt x="2315157" y="157767"/>
                  </a:lnTo>
                  <a:lnTo>
                    <a:pt x="2288220" y="123634"/>
                  </a:lnTo>
                  <a:lnTo>
                    <a:pt x="2257512" y="92922"/>
                  </a:lnTo>
                  <a:lnTo>
                    <a:pt x="2223383" y="65980"/>
                  </a:lnTo>
                  <a:lnTo>
                    <a:pt x="2186180" y="43156"/>
                  </a:lnTo>
                  <a:lnTo>
                    <a:pt x="2146251" y="24797"/>
                  </a:lnTo>
                  <a:lnTo>
                    <a:pt x="2103943" y="11253"/>
                  </a:lnTo>
                  <a:lnTo>
                    <a:pt x="2059605" y="2871"/>
                  </a:lnTo>
                  <a:lnTo>
                    <a:pt x="2013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488" y="5596280"/>
              <a:ext cx="1438275" cy="1438275"/>
            </a:xfrm>
            <a:custGeom>
              <a:avLst/>
              <a:gdLst/>
              <a:ahLst/>
              <a:cxnLst/>
              <a:rect l="l" t="t" r="r" b="b"/>
              <a:pathLst>
                <a:path w="1438275" h="1438275">
                  <a:moveTo>
                    <a:pt x="719201" y="0"/>
                  </a:moveTo>
                  <a:lnTo>
                    <a:pt x="666265" y="1950"/>
                  </a:lnTo>
                  <a:lnTo>
                    <a:pt x="613648" y="7780"/>
                  </a:lnTo>
                  <a:lnTo>
                    <a:pt x="561580" y="17475"/>
                  </a:lnTo>
                  <a:lnTo>
                    <a:pt x="510413" y="30962"/>
                  </a:lnTo>
                  <a:lnTo>
                    <a:pt x="460353" y="48180"/>
                  </a:lnTo>
                  <a:lnTo>
                    <a:pt x="411670" y="69043"/>
                  </a:lnTo>
                  <a:lnTo>
                    <a:pt x="364682" y="93422"/>
                  </a:lnTo>
                  <a:lnTo>
                    <a:pt x="319659" y="121196"/>
                  </a:lnTo>
                  <a:lnTo>
                    <a:pt x="276725" y="152203"/>
                  </a:lnTo>
                  <a:lnTo>
                    <a:pt x="236220" y="186293"/>
                  </a:lnTo>
                  <a:lnTo>
                    <a:pt x="198360" y="223264"/>
                  </a:lnTo>
                  <a:lnTo>
                    <a:pt x="163195" y="262915"/>
                  </a:lnTo>
                  <a:lnTo>
                    <a:pt x="131155" y="305049"/>
                  </a:lnTo>
                  <a:lnTo>
                    <a:pt x="102298" y="349424"/>
                  </a:lnTo>
                  <a:lnTo>
                    <a:pt x="76793" y="395809"/>
                  </a:lnTo>
                  <a:lnTo>
                    <a:pt x="54737" y="443928"/>
                  </a:lnTo>
                  <a:lnTo>
                    <a:pt x="36323" y="493548"/>
                  </a:lnTo>
                  <a:lnTo>
                    <a:pt x="21558" y="544398"/>
                  </a:lnTo>
                  <a:lnTo>
                    <a:pt x="10626" y="596197"/>
                  </a:lnTo>
                  <a:lnTo>
                    <a:pt x="3429" y="648652"/>
                  </a:lnTo>
                  <a:lnTo>
                    <a:pt x="214" y="701480"/>
                  </a:lnTo>
                  <a:lnTo>
                    <a:pt x="0" y="719137"/>
                  </a:lnTo>
                  <a:lnTo>
                    <a:pt x="214" y="736789"/>
                  </a:lnTo>
                  <a:lnTo>
                    <a:pt x="3429" y="789622"/>
                  </a:lnTo>
                  <a:lnTo>
                    <a:pt x="10626" y="842077"/>
                  </a:lnTo>
                  <a:lnTo>
                    <a:pt x="21558" y="893870"/>
                  </a:lnTo>
                  <a:lnTo>
                    <a:pt x="36323" y="944720"/>
                  </a:lnTo>
                  <a:lnTo>
                    <a:pt x="54737" y="994333"/>
                  </a:lnTo>
                  <a:lnTo>
                    <a:pt x="76793" y="1042464"/>
                  </a:lnTo>
                  <a:lnTo>
                    <a:pt x="102298" y="1088845"/>
                  </a:lnTo>
                  <a:lnTo>
                    <a:pt x="131155" y="1133225"/>
                  </a:lnTo>
                  <a:lnTo>
                    <a:pt x="163195" y="1175346"/>
                  </a:lnTo>
                  <a:lnTo>
                    <a:pt x="198360" y="1215005"/>
                  </a:lnTo>
                  <a:lnTo>
                    <a:pt x="236220" y="1251980"/>
                  </a:lnTo>
                  <a:lnTo>
                    <a:pt x="276725" y="1286066"/>
                  </a:lnTo>
                  <a:lnTo>
                    <a:pt x="319659" y="1317078"/>
                  </a:lnTo>
                  <a:lnTo>
                    <a:pt x="364682" y="1344844"/>
                  </a:lnTo>
                  <a:lnTo>
                    <a:pt x="411670" y="1369229"/>
                  </a:lnTo>
                  <a:lnTo>
                    <a:pt x="460353" y="1390083"/>
                  </a:lnTo>
                  <a:lnTo>
                    <a:pt x="510413" y="1407312"/>
                  </a:lnTo>
                  <a:lnTo>
                    <a:pt x="561580" y="1420799"/>
                  </a:lnTo>
                  <a:lnTo>
                    <a:pt x="613648" y="1430489"/>
                  </a:lnTo>
                  <a:lnTo>
                    <a:pt x="666265" y="1436324"/>
                  </a:lnTo>
                  <a:lnTo>
                    <a:pt x="719201" y="1438275"/>
                  </a:lnTo>
                  <a:lnTo>
                    <a:pt x="736822" y="1438058"/>
                  </a:lnTo>
                  <a:lnTo>
                    <a:pt x="789686" y="1434807"/>
                  </a:lnTo>
                  <a:lnTo>
                    <a:pt x="842049" y="1427689"/>
                  </a:lnTo>
                  <a:lnTo>
                    <a:pt x="893873" y="1416723"/>
                  </a:lnTo>
                  <a:lnTo>
                    <a:pt x="944725" y="1401975"/>
                  </a:lnTo>
                  <a:lnTo>
                    <a:pt x="994410" y="1383525"/>
                  </a:lnTo>
                  <a:lnTo>
                    <a:pt x="1042469" y="1361492"/>
                  </a:lnTo>
                  <a:lnTo>
                    <a:pt x="1088834" y="1335959"/>
                  </a:lnTo>
                  <a:lnTo>
                    <a:pt x="1133290" y="1307092"/>
                  </a:lnTo>
                  <a:lnTo>
                    <a:pt x="1175385" y="1275029"/>
                  </a:lnTo>
                  <a:lnTo>
                    <a:pt x="1215068" y="1239973"/>
                  </a:lnTo>
                  <a:lnTo>
                    <a:pt x="1252013" y="1202077"/>
                  </a:lnTo>
                  <a:lnTo>
                    <a:pt x="1286077" y="1161566"/>
                  </a:lnTo>
                  <a:lnTo>
                    <a:pt x="1317117" y="1118666"/>
                  </a:lnTo>
                  <a:lnTo>
                    <a:pt x="1344888" y="1073602"/>
                  </a:lnTo>
                  <a:lnTo>
                    <a:pt x="1369250" y="1026607"/>
                  </a:lnTo>
                  <a:lnTo>
                    <a:pt x="1390088" y="977943"/>
                  </a:lnTo>
                  <a:lnTo>
                    <a:pt x="1407287" y="927887"/>
                  </a:lnTo>
                  <a:lnTo>
                    <a:pt x="1420788" y="876706"/>
                  </a:lnTo>
                  <a:lnTo>
                    <a:pt x="1430543" y="824657"/>
                  </a:lnTo>
                  <a:lnTo>
                    <a:pt x="1436346" y="772035"/>
                  </a:lnTo>
                  <a:lnTo>
                    <a:pt x="1438275" y="719137"/>
                  </a:lnTo>
                  <a:lnTo>
                    <a:pt x="1438060" y="701480"/>
                  </a:lnTo>
                  <a:lnTo>
                    <a:pt x="1434846" y="648652"/>
                  </a:lnTo>
                  <a:lnTo>
                    <a:pt x="1427720" y="596197"/>
                  </a:lnTo>
                  <a:lnTo>
                    <a:pt x="1416716" y="544398"/>
                  </a:lnTo>
                  <a:lnTo>
                    <a:pt x="1401951" y="493548"/>
                  </a:lnTo>
                  <a:lnTo>
                    <a:pt x="1383538" y="443928"/>
                  </a:lnTo>
                  <a:lnTo>
                    <a:pt x="1361535" y="395809"/>
                  </a:lnTo>
                  <a:lnTo>
                    <a:pt x="1335992" y="349424"/>
                  </a:lnTo>
                  <a:lnTo>
                    <a:pt x="1307119" y="305049"/>
                  </a:lnTo>
                  <a:lnTo>
                    <a:pt x="1275080" y="262915"/>
                  </a:lnTo>
                  <a:lnTo>
                    <a:pt x="1240022" y="223264"/>
                  </a:lnTo>
                  <a:lnTo>
                    <a:pt x="1202118" y="186293"/>
                  </a:lnTo>
                  <a:lnTo>
                    <a:pt x="1161623" y="152203"/>
                  </a:lnTo>
                  <a:lnTo>
                    <a:pt x="1118743" y="121196"/>
                  </a:lnTo>
                  <a:lnTo>
                    <a:pt x="1073594" y="93422"/>
                  </a:lnTo>
                  <a:lnTo>
                    <a:pt x="1026620" y="69043"/>
                  </a:lnTo>
                  <a:lnTo>
                    <a:pt x="977975" y="48180"/>
                  </a:lnTo>
                  <a:lnTo>
                    <a:pt x="927862" y="30962"/>
                  </a:lnTo>
                  <a:lnTo>
                    <a:pt x="876694" y="17475"/>
                  </a:lnTo>
                  <a:lnTo>
                    <a:pt x="824642" y="7780"/>
                  </a:lnTo>
                  <a:lnTo>
                    <a:pt x="772064" y="1950"/>
                  </a:lnTo>
                  <a:lnTo>
                    <a:pt x="719201" y="0"/>
                  </a:lnTo>
                  <a:close/>
                </a:path>
              </a:pathLst>
            </a:custGeom>
            <a:solidFill>
              <a:srgbClr val="02294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Calibri 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0925" y="3908679"/>
            <a:ext cx="1275080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35562" algn="ctr">
              <a:spcBef>
                <a:spcPts val="83"/>
              </a:spcBef>
            </a:pPr>
            <a:r>
              <a:rPr sz="3734" b="1" spc="243" dirty="0">
                <a:solidFill>
                  <a:srgbClr val="FFFFFF"/>
                </a:solidFill>
                <a:latin typeface="Calibri "/>
                <a:cs typeface="Gill Sans MT"/>
              </a:rPr>
              <a:t>Re</a:t>
            </a:r>
            <a:endParaRPr sz="3734" dirty="0">
              <a:latin typeface="Calibri "/>
              <a:cs typeface="Gill Sans MT"/>
            </a:endParaRPr>
          </a:p>
          <a:p>
            <a:pPr marL="8044" marR="3387" indent="-423" algn="ctr">
              <a:lnSpc>
                <a:spcPts val="1800"/>
              </a:lnSpc>
              <a:spcBef>
                <a:spcPts val="3554"/>
              </a:spcBef>
            </a:pPr>
            <a:r>
              <a:rPr sz="1533" b="1" spc="-7" dirty="0">
                <a:latin typeface="Calibri "/>
                <a:cs typeface="Century Gothic"/>
              </a:rPr>
              <a:t>Regeneracja (Regenerate)</a:t>
            </a:r>
            <a:endParaRPr sz="1533" dirty="0">
              <a:latin typeface="Calibri 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68" y="3908679"/>
            <a:ext cx="1540510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60540" algn="ctr">
              <a:spcBef>
                <a:spcPts val="83"/>
              </a:spcBef>
            </a:pPr>
            <a:r>
              <a:rPr sz="3734" b="1" spc="263" dirty="0">
                <a:solidFill>
                  <a:srgbClr val="FFFFFF"/>
                </a:solidFill>
                <a:latin typeface="Calibri "/>
                <a:cs typeface="Gill Sans MT"/>
              </a:rPr>
              <a:t>S</a:t>
            </a:r>
            <a:endParaRPr sz="3734" dirty="0">
              <a:latin typeface="Calibri "/>
              <a:cs typeface="Gill Sans MT"/>
            </a:endParaRPr>
          </a:p>
          <a:p>
            <a:pPr marL="427165" marR="3387" indent="-419121">
              <a:lnSpc>
                <a:spcPts val="1800"/>
              </a:lnSpc>
              <a:spcBef>
                <a:spcPts val="3554"/>
              </a:spcBef>
            </a:pPr>
            <a:r>
              <a:rPr sz="1533" b="1" spc="37" dirty="0">
                <a:latin typeface="Calibri "/>
                <a:cs typeface="Century Gothic"/>
              </a:rPr>
              <a:t>Współdzielenie </a:t>
            </a:r>
            <a:r>
              <a:rPr sz="1533" b="1" spc="-7" dirty="0">
                <a:latin typeface="Calibri "/>
                <a:cs typeface="Century Gothic"/>
              </a:rPr>
              <a:t>(Share)</a:t>
            </a:r>
            <a:endParaRPr sz="1533" dirty="0">
              <a:latin typeface="Calibri 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6406" y="3908679"/>
            <a:ext cx="1395730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5080" algn="ctr">
              <a:spcBef>
                <a:spcPts val="83"/>
              </a:spcBef>
            </a:pPr>
            <a:r>
              <a:rPr sz="3734" b="1" spc="20" dirty="0">
                <a:solidFill>
                  <a:srgbClr val="FFFFFF"/>
                </a:solidFill>
                <a:latin typeface="Calibri "/>
                <a:cs typeface="Gill Sans MT"/>
              </a:rPr>
              <a:t>O</a:t>
            </a:r>
            <a:endParaRPr sz="3734" dirty="0">
              <a:latin typeface="Calibri "/>
              <a:cs typeface="Gill Sans MT"/>
            </a:endParaRPr>
          </a:p>
          <a:p>
            <a:pPr marL="8044" marR="3387" algn="ctr">
              <a:lnSpc>
                <a:spcPts val="1800"/>
              </a:lnSpc>
              <a:spcBef>
                <a:spcPts val="3554"/>
              </a:spcBef>
            </a:pPr>
            <a:r>
              <a:rPr sz="1533" b="1" spc="-13" dirty="0">
                <a:latin typeface="Calibri "/>
                <a:cs typeface="Century Gothic"/>
              </a:rPr>
              <a:t>Optymalizacja </a:t>
            </a:r>
            <a:r>
              <a:rPr sz="1533" b="1" spc="-7" dirty="0">
                <a:latin typeface="Calibri "/>
                <a:cs typeface="Century Gothic"/>
              </a:rPr>
              <a:t>(Optimise)</a:t>
            </a:r>
            <a:endParaRPr sz="1533" dirty="0">
              <a:latin typeface="Calibri 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7941" y="3908679"/>
            <a:ext cx="1054947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56306" algn="ctr">
              <a:spcBef>
                <a:spcPts val="83"/>
              </a:spcBef>
            </a:pPr>
            <a:r>
              <a:rPr sz="3734" b="1" spc="-180" dirty="0">
                <a:solidFill>
                  <a:srgbClr val="FFFFFF"/>
                </a:solidFill>
                <a:latin typeface="Calibri "/>
                <a:cs typeface="Gill Sans MT"/>
              </a:rPr>
              <a:t>L</a:t>
            </a:r>
            <a:endParaRPr sz="3734">
              <a:latin typeface="Calibri "/>
              <a:cs typeface="Gill Sans MT"/>
            </a:endParaRPr>
          </a:p>
          <a:p>
            <a:pPr marL="8044" marR="3387" algn="ctr">
              <a:lnSpc>
                <a:spcPts val="1800"/>
              </a:lnSpc>
              <a:spcBef>
                <a:spcPts val="3554"/>
              </a:spcBef>
            </a:pPr>
            <a:r>
              <a:rPr sz="1533" b="1" spc="-7" dirty="0">
                <a:latin typeface="Calibri "/>
                <a:cs typeface="Century Gothic"/>
              </a:rPr>
              <a:t>Zapętlenie (Loop)</a:t>
            </a:r>
            <a:endParaRPr sz="1533">
              <a:latin typeface="Calibri 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5408" y="3908679"/>
            <a:ext cx="1285663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16087" algn="ctr">
              <a:spcBef>
                <a:spcPts val="83"/>
              </a:spcBef>
            </a:pPr>
            <a:r>
              <a:rPr sz="3734" b="1" spc="253" dirty="0">
                <a:solidFill>
                  <a:srgbClr val="FFFFFF"/>
                </a:solidFill>
                <a:latin typeface="Calibri "/>
                <a:cs typeface="Gill Sans MT"/>
              </a:rPr>
              <a:t>V</a:t>
            </a:r>
            <a:endParaRPr sz="3734">
              <a:latin typeface="Calibri "/>
              <a:cs typeface="Gill Sans MT"/>
            </a:endParaRPr>
          </a:p>
          <a:p>
            <a:pPr marL="8044" marR="3387" algn="ctr">
              <a:lnSpc>
                <a:spcPts val="1800"/>
              </a:lnSpc>
              <a:spcBef>
                <a:spcPts val="3554"/>
              </a:spcBef>
            </a:pPr>
            <a:r>
              <a:rPr sz="1533" b="1" spc="23" dirty="0">
                <a:latin typeface="Calibri "/>
                <a:cs typeface="Century Gothic"/>
              </a:rPr>
              <a:t>Wirtualizacja </a:t>
            </a:r>
            <a:r>
              <a:rPr sz="1533" b="1" spc="-7" dirty="0">
                <a:latin typeface="Calibri "/>
                <a:cs typeface="Century Gothic"/>
              </a:rPr>
              <a:t>(Virtualize)</a:t>
            </a:r>
            <a:endParaRPr sz="1533">
              <a:latin typeface="Calibri 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58166" y="3908679"/>
            <a:ext cx="1089237" cy="15086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51649" algn="ctr">
              <a:spcBef>
                <a:spcPts val="83"/>
              </a:spcBef>
            </a:pPr>
            <a:r>
              <a:rPr sz="3734" b="1" spc="-197" dirty="0">
                <a:solidFill>
                  <a:srgbClr val="FFFFFF"/>
                </a:solidFill>
                <a:latin typeface="Calibri "/>
                <a:cs typeface="Gill Sans MT"/>
              </a:rPr>
              <a:t>E</a:t>
            </a:r>
            <a:endParaRPr sz="3734" dirty="0">
              <a:latin typeface="Calibri "/>
              <a:cs typeface="Gill Sans MT"/>
            </a:endParaRPr>
          </a:p>
          <a:p>
            <a:pPr marL="8467" marR="3387" indent="-423" algn="ctr">
              <a:lnSpc>
                <a:spcPts val="1800"/>
              </a:lnSpc>
              <a:spcBef>
                <a:spcPts val="3554"/>
              </a:spcBef>
            </a:pPr>
            <a:r>
              <a:rPr sz="1533" b="1" spc="-7" dirty="0">
                <a:latin typeface="Calibri "/>
                <a:cs typeface="Century Gothic"/>
              </a:rPr>
              <a:t>Wymiana </a:t>
            </a:r>
            <a:r>
              <a:rPr sz="1533" b="1" spc="-27" dirty="0">
                <a:latin typeface="Calibri "/>
                <a:cs typeface="Century Gothic"/>
              </a:rPr>
              <a:t>(Exchange)</a:t>
            </a:r>
            <a:endParaRPr sz="1533" dirty="0">
              <a:latin typeface="Calibri "/>
              <a:cs typeface="Century Gothic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A5AE804-4CBD-46FF-87BE-E3C0BF8A2F1A}"/>
              </a:ext>
            </a:extLst>
          </p:cNvPr>
          <p:cNvSpPr txBox="1">
            <a:spLocks/>
          </p:cNvSpPr>
          <p:nvPr/>
        </p:nvSpPr>
        <p:spPr>
          <a:xfrm>
            <a:off x="2444421" y="616652"/>
            <a:ext cx="7061345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Model biznesowy- RESOLVE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9C876F5-F96F-486C-9D72-73339A2E6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65207" r="81234" b="7562"/>
          <a:stretch/>
        </p:blipFill>
        <p:spPr>
          <a:xfrm>
            <a:off x="10146216" y="108389"/>
            <a:ext cx="1915160" cy="17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724DC-5191-4734-ADE7-5B121390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6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REGENERACJA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18F3AA-BC04-483C-AA54-67EE74BC1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93D83A"/>
                </a:solidFill>
              </a:rPr>
              <a:t>Regeneracja</a:t>
            </a:r>
            <a:r>
              <a:rPr lang="pl-PL" dirty="0"/>
              <a:t> - działania zmierzające do przejścia na odnawialne materiały oraz odnawialne źródła energii, zachowanie i odbudowę ekosystemów, zwrot odzyskanych zasobów biologicznych do biosfery, w szczególności poprzez: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dirty="0"/>
              <a:t>ograniczenie ilości zużywanych materiałów pierwotnych w procesach własnych lub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     u konsumenta;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dirty="0"/>
              <a:t> przechodzenie na odnawialne źródła energii i materiały;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dirty="0"/>
              <a:t> ograniczenie stosowania materiałów niebezpiecznych i surowców krytycznych lub surowców           trudnych do poddania procesom recyklingu.</a:t>
            </a:r>
          </a:p>
        </p:txBody>
      </p:sp>
    </p:spTree>
    <p:extLst>
      <p:ext uri="{BB962C8B-B14F-4D97-AF65-F5344CB8AC3E}">
        <p14:creationId xmlns:p14="http://schemas.microsoft.com/office/powerpoint/2010/main" val="18729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49E10-DA82-46C8-8B63-4A150DB0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730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REGENERACJA- DOBRE PRAKTYKI (1)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636E8-0AAC-45F1-907E-E4BB3BA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9337002-04CF-49C4-B841-F172173D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00921"/>
              </p:ext>
            </p:extLst>
          </p:nvPr>
        </p:nvGraphicFramePr>
        <p:xfrm>
          <a:off x="1097280" y="3429000"/>
          <a:ext cx="10058400" cy="1916430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1404990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tego obszaru prace mogą być nakierowywane na opracowanie nowych, bardziej zaawansowanych technologii i wprowadzenia innowacji procesowych w zakresie oszczędności surowca i energii potrzebnej do wytwarzania produktów.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Redukcja ilości odpadów nastąpi poprzez wdrożenie ekologicznych opakowań, w pierwszej kolejności technologicznych, zwrotnych, o wydłużonym cyklu życia wyprodukowanych z tworzywa z recyclingu zamiast dotychczas stosowanych szybko zużywających się kartonowych, wymagających oklejania taśmą z tworzyw sztucznych. Pozwoli to równocześnie na wyeliminowanie lub znaczne ograniczenie zużycia taśmy z tworzywa zanieczyszczonego klejem.</a:t>
                      </a:r>
                      <a:endParaRPr lang="pl-P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9226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085FFB8-4529-450A-A53E-C0BA45C1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96059"/>
              </p:ext>
            </p:extLst>
          </p:nvPr>
        </p:nvGraphicFramePr>
        <p:xfrm>
          <a:off x="1097280" y="1845734"/>
          <a:ext cx="10058400" cy="1097280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2013748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 produkuje detale z tworzyw sztucznych do zmechanizowanego sprzętu AGD, detale do elektronarzędzi, detale z tworzywa do silników elektrycznych, wyroby do produkcji zniczy nagrobnych, systemy </a:t>
                      </a:r>
                      <a:r>
                        <a:rPr lang="pl-PL" sz="1800" dirty="0" err="1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odwodnień</a:t>
                      </a:r>
                      <a:r>
                        <a:rPr lang="pl-PL" sz="1800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liniowych i punktowych zewnętrznych i wewnętrznych, wyroby dla domu i ogrodów (doniczki, konewki, spryskiwacze, palisady, obrzeża, taczki itp.)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5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9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49E10-DA82-46C8-8B63-4A150DB0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730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REGENERACJA- DOBRE PRAKTYKI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636E8-0AAC-45F1-907E-E4BB3BA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93D83A"/>
                </a:solidFill>
              </a:rPr>
              <a:t>- przechodzenie na odnawialne źródła energii i materiały </a:t>
            </a:r>
            <a:r>
              <a:rPr lang="pl-PL" dirty="0"/>
              <a:t>(Zakup i montaż paneli fotowoltaicznych - wprowadzenie OZE.</a:t>
            </a:r>
          </a:p>
          <a:p>
            <a:r>
              <a:rPr lang="pl-PL" dirty="0"/>
              <a:t>Oczekiwany efekt:  Obecnie brak OZE. Możliwość uzyskania 120.000 kWh/rok z przeznaczeniem na własne potrzeby. Uzysk roczny 120.000 kWh. </a:t>
            </a:r>
          </a:p>
          <a:p>
            <a:r>
              <a:rPr lang="pl-PL" dirty="0"/>
              <a:t>- </a:t>
            </a:r>
            <a:r>
              <a:rPr lang="pl-PL" dirty="0">
                <a:solidFill>
                  <a:srgbClr val="93D83A"/>
                </a:solidFill>
              </a:rPr>
              <a:t>ograniczenie ilości zużywanej energii </a:t>
            </a:r>
            <a:r>
              <a:rPr lang="pl-PL" dirty="0"/>
              <a:t>elektrycznej do oświetlenia trzech hal produkcyjnych w wyniku zastosowania świetlików dachowych.</a:t>
            </a:r>
          </a:p>
          <a:p>
            <a:r>
              <a:rPr lang="pl-PL" dirty="0"/>
              <a:t>Oczekiwany efekt: Oszczędność z 104,5kWh/dobę na 58,1 kWh/dobę, oszczędność uśredniając 46kWh/dobę. Oszczędność roczna 11.500 kWh.</a:t>
            </a:r>
          </a:p>
          <a:p>
            <a:r>
              <a:rPr lang="pl-PL" dirty="0"/>
              <a:t>- </a:t>
            </a:r>
            <a:r>
              <a:rPr lang="pl-PL" dirty="0">
                <a:solidFill>
                  <a:srgbClr val="93D83A"/>
                </a:solidFill>
              </a:rPr>
              <a:t>ograniczenie ilości zużywanego gazu </a:t>
            </a:r>
            <a:r>
              <a:rPr lang="pl-PL" dirty="0"/>
              <a:t>(surowiec pierwotny) do zasilania wózków widłowych logistyki wewnątrzzakładowej.</a:t>
            </a:r>
          </a:p>
          <a:p>
            <a:r>
              <a:rPr lang="pl-PL" dirty="0"/>
              <a:t>Oczekiwany efekt: Oszczędność 132 kg gazu na tydzień.  Oszczędność roczna 6.600 kg.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58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5FF11-92D7-4885-AC52-D3BB46A7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WSPÓŁUŻYTKOWANIE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588B2-A3FA-4C97-93D1-3C332A66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>
                <a:solidFill>
                  <a:srgbClr val="93D83A"/>
                </a:solidFill>
              </a:rPr>
              <a:t>Dzielenie się ze współużytkownikami </a:t>
            </a:r>
            <a:r>
              <a:rPr lang="pl-PL" dirty="0"/>
              <a:t>– udostępnianie prywatnych zasobów lub produktów innym użytkownikom.</a:t>
            </a:r>
          </a:p>
          <a:p>
            <a:r>
              <a:rPr lang="pl-PL" dirty="0"/>
              <a:t>Jest to także ponowne wykorzystanie produktów, o ile są one techniczne sprawne i dopuszczone do użytku oraz wydłużanie życia dóbr poprzez ich konserwację, naprawy i odpowiedni sposób projektowania dóbr, które zwiększają ich wytrzymałość, w szczególności poprzez: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tworzenie platform współdzielenia, wymiany,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tworzenie symbioz przemysłowych</a:t>
            </a:r>
          </a:p>
        </p:txBody>
      </p:sp>
    </p:spTree>
    <p:extLst>
      <p:ext uri="{BB962C8B-B14F-4D97-AF65-F5344CB8AC3E}">
        <p14:creationId xmlns:p14="http://schemas.microsoft.com/office/powerpoint/2010/main" val="132708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5FF11-92D7-4885-AC52-D3BB46A7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WSPÓŁUŻYTKOWANIE- 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588B2-A3FA-4C97-93D1-3C332A66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88" y="2466519"/>
            <a:ext cx="10058400" cy="4023360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Współdzielenie /Symbioza przemysłowa:</a:t>
            </a:r>
          </a:p>
          <a:p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dirty="0">
                <a:solidFill>
                  <a:srgbClr val="93D83A"/>
                </a:solidFill>
              </a:rPr>
              <a:t>Stworzenie symbiozy przemysłowej umożliwiającej wykorzystanie odzyskiwanego oleju innych zakładów produkcyjnych.</a:t>
            </a:r>
          </a:p>
          <a:p>
            <a:r>
              <a:rPr lang="pl-PL" dirty="0">
                <a:solidFill>
                  <a:schemeClr val="tx1"/>
                </a:solidFill>
              </a:rPr>
              <a:t>Oczekiwany efekt: Olej zawrócony/odebrany do wykorzystania w firmie: 2000 litrów/rok.</a:t>
            </a:r>
          </a:p>
          <a:p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dirty="0">
                <a:solidFill>
                  <a:srgbClr val="93D83A"/>
                </a:solidFill>
              </a:rPr>
              <a:t>Ograniczenie ilości złomowanych produktów </a:t>
            </a:r>
            <a:r>
              <a:rPr lang="pl-PL" dirty="0">
                <a:solidFill>
                  <a:schemeClr val="tx1"/>
                </a:solidFill>
              </a:rPr>
              <a:t>i możliwość wykorzystania produktów poprzez ich naprawę w wyniku wprowadzenia innowacji technologicznej w procesie biznesowym.</a:t>
            </a:r>
          </a:p>
          <a:p>
            <a:r>
              <a:rPr lang="pl-PL" dirty="0">
                <a:solidFill>
                  <a:schemeClr val="tx1"/>
                </a:solidFill>
              </a:rPr>
              <a:t>Współdzielenie / symbioza:  ponowne wykorzystanie produktów, o ile są one techniczne sprawne i dopuszczone do użytku oraz wydłużanie życia dóbr poprzez ich konserwację, naprawy i odpowiedni sposób projektowania dóbr.</a:t>
            </a:r>
          </a:p>
          <a:p>
            <a:r>
              <a:rPr lang="pl-PL" dirty="0">
                <a:solidFill>
                  <a:schemeClr val="tx1"/>
                </a:solidFill>
              </a:rPr>
              <a:t>Oczekiwany efekt: 750 kg detali/tydzień; 37.500 kg detali/rok. Zmniejszenie ilości złomowanych detali o 37.500 kg rocznie. 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AB6A14D-A491-4965-85BD-C7D70AAE4307}"/>
              </a:ext>
            </a:extLst>
          </p:cNvPr>
          <p:cNvSpPr/>
          <p:nvPr/>
        </p:nvSpPr>
        <p:spPr>
          <a:xfrm>
            <a:off x="1227588" y="1737360"/>
            <a:ext cx="10214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93D83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jest producentem wyrobów specjalnych i powłok (śrub, elementów złącznych) przeznaczonych głównie dla branży motoryzacyjnej. Firma produkuje bardzo szeroki asortyment wyrobów śrubowych, w tym wiele wyrobów specjalnych wg wymagań i na życzenie klienta oraz dostarczonej dokumentacji technicznej. </a:t>
            </a:r>
            <a:endParaRPr lang="pl-PL" dirty="0">
              <a:solidFill>
                <a:srgbClr val="93D8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OPTYMALIZACJA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Działania ukierunkowane na zwiększanie wydajności i efektywności produktu oraz minimalizowania odpadów powstających w procesie produkcyjnym i łańcuchu dostaw, w szczególności poprzez: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ograniczenie ilości wytwarzanych odpadów,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odzysk i ponowne wykorzystanie szeroko rozumianych odpadów,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ekoprojektowanie</a:t>
            </a:r>
            <a:r>
              <a:rPr lang="pl-PL" dirty="0"/>
              <a:t> przewidujące możliwość łatwiejszego utrzymania, naprawy, modernizacji, recyklingu,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rozwój usług oraz procesów mających na celu powszechne wykorzystanie produktów ubocznych,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wykorzystywanie dużych zbiorów danych i automatyzację;</a:t>
            </a:r>
          </a:p>
        </p:txBody>
      </p:sp>
    </p:spTree>
    <p:extLst>
      <p:ext uri="{BB962C8B-B14F-4D97-AF65-F5344CB8AC3E}">
        <p14:creationId xmlns:p14="http://schemas.microsoft.com/office/powerpoint/2010/main" val="353249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OPTYMALIZACJA- DOBRE PRAKTYKI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1235"/>
            <a:ext cx="10058400" cy="4023360"/>
          </a:xfrm>
        </p:spPr>
        <p:txBody>
          <a:bodyPr/>
          <a:lstStyle/>
          <a:p>
            <a:r>
              <a:rPr lang="pl-PL" dirty="0"/>
              <a:t>- </a:t>
            </a:r>
            <a:r>
              <a:rPr lang="pl-PL" dirty="0">
                <a:solidFill>
                  <a:srgbClr val="93D83A"/>
                </a:solidFill>
              </a:rPr>
              <a:t>ograniczenie ilości wytwarzanych odpadów </a:t>
            </a:r>
            <a:r>
              <a:rPr lang="pl-PL" dirty="0"/>
              <a:t>w procesach produkcyjnych w wyniku wprowadzenia innowacji technologicznej w procesie biznesowym.</a:t>
            </a:r>
          </a:p>
          <a:p>
            <a:r>
              <a:rPr lang="pl-PL" dirty="0"/>
              <a:t>Oczekiwany efekt:  4.850 kg / rok (250.000 detali rocznie x 0,0485 kg/detal). Ograniczenie wytwarzania odpadów stalowych 12.125 kg rocznie</a:t>
            </a:r>
          </a:p>
          <a:p>
            <a:r>
              <a:rPr lang="pl-PL" dirty="0"/>
              <a:t>- </a:t>
            </a:r>
            <a:r>
              <a:rPr lang="pl-PL" dirty="0">
                <a:solidFill>
                  <a:srgbClr val="93D83A"/>
                </a:solidFill>
              </a:rPr>
              <a:t>zmniejszenie ilości wytwarzanych ścieków </a:t>
            </a:r>
            <a:r>
              <a:rPr lang="pl-PL" dirty="0"/>
              <a:t>odprowadzania wody zużytej do instalacji cynkowania w wyniku modernizacji oczyszczalni ścieków.</a:t>
            </a:r>
          </a:p>
          <a:p>
            <a:r>
              <a:rPr lang="pl-PL" dirty="0"/>
              <a:t>Oczekiwany efekt: Zmniejszenie o 50000 litrów/tydzień; 2.500.000 litrów/rok. Zmniejszenie ilości wytworzonych ścieków 2.500.000 litrów rocznie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18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ZAMYKANIE OBIEGÓW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Dążenie do utrzymania komponentów i produktów w obiegu zamkniętym poprzez ich regenerację, ponowne wykorzystanie dóbr, recykling materiałów, odzysk surowców, w szczególności poprzez: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zmiany w zarządzaniu przepływem materiałów umożliwiające ich obieg zwrotny w procesie poprzez recykling, przetworzenie, modyfikację,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wydłużanie cyklu życia produktu, wydłużanie okresu użytkowania produktu;</a:t>
            </a:r>
          </a:p>
        </p:txBody>
      </p:sp>
    </p:spTree>
    <p:extLst>
      <p:ext uri="{BB962C8B-B14F-4D97-AF65-F5344CB8AC3E}">
        <p14:creationId xmlns:p14="http://schemas.microsoft.com/office/powerpoint/2010/main" val="114411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867706" y="433972"/>
            <a:ext cx="2971802" cy="81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43919" y="1510020"/>
            <a:ext cx="1700354" cy="105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194" y="2122255"/>
            <a:ext cx="8939107" cy="3494974"/>
          </a:xfrm>
          <a:prstGeom prst="rect">
            <a:avLst/>
          </a:prstGeom>
        </p:spPr>
        <p:txBody>
          <a:bodyPr vert="horz" wrap="square" lIns="0" tIns="24553" rIns="0" bIns="0" rtlCol="0">
            <a:spAutoFit/>
          </a:bodyPr>
          <a:lstStyle/>
          <a:p>
            <a:pPr marL="294217" marR="565602" indent="-285750">
              <a:lnSpc>
                <a:spcPts val="2100"/>
              </a:lnSpc>
              <a:spcBef>
                <a:spcPts val="193"/>
              </a:spcBef>
              <a:buFont typeface="Arial" panose="020B0604020202020204" pitchFamily="34" charset="0"/>
              <a:buChar char="•"/>
            </a:pPr>
            <a:r>
              <a:rPr spc="33" dirty="0">
                <a:latin typeface="Calibri  "/>
                <a:cs typeface="Verdana"/>
              </a:rPr>
              <a:t>Od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83" dirty="0">
                <a:latin typeface="Calibri  "/>
                <a:cs typeface="Verdana"/>
              </a:rPr>
              <a:t>1970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169" dirty="0">
                <a:latin typeface="Calibri  "/>
                <a:cs typeface="Verdana"/>
              </a:rPr>
              <a:t>r.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lang="pl-PL" spc="-127" dirty="0">
                <a:latin typeface="Calibri  "/>
                <a:cs typeface="Verdana"/>
              </a:rPr>
              <a:t> </a:t>
            </a:r>
            <a:r>
              <a:rPr spc="-33" dirty="0" err="1">
                <a:latin typeface="Calibri  "/>
                <a:cs typeface="Verdana"/>
              </a:rPr>
              <a:t>wyko</a:t>
            </a:r>
            <a:r>
              <a:rPr lang="pl-PL" spc="-33" dirty="0">
                <a:latin typeface="Calibri  "/>
                <a:cs typeface="Verdana"/>
              </a:rPr>
              <a:t>r</a:t>
            </a:r>
            <a:r>
              <a:rPr spc="-33" dirty="0" err="1">
                <a:latin typeface="Calibri  "/>
                <a:cs typeface="Verdana"/>
              </a:rPr>
              <a:t>zystanie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27" dirty="0">
                <a:latin typeface="Calibri  "/>
                <a:cs typeface="Verdana"/>
              </a:rPr>
              <a:t>zasobów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10" dirty="0">
                <a:latin typeface="Calibri  "/>
                <a:cs typeface="Verdana"/>
              </a:rPr>
              <a:t>potroiło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się,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7" dirty="0">
                <a:latin typeface="Calibri  "/>
                <a:cs typeface="Verdana"/>
              </a:rPr>
              <a:t>w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90" dirty="0">
                <a:latin typeface="Calibri  "/>
                <a:cs typeface="Verdana"/>
              </a:rPr>
              <a:t>tym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nastąpił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20" dirty="0">
                <a:latin typeface="Calibri  "/>
                <a:cs typeface="Verdana"/>
              </a:rPr>
              <a:t>pięciokrotny  </a:t>
            </a:r>
            <a:r>
              <a:rPr spc="-7" dirty="0">
                <a:latin typeface="Calibri  "/>
                <a:cs typeface="Verdana"/>
              </a:rPr>
              <a:t>wzrost </a:t>
            </a:r>
            <a:r>
              <a:rPr spc="-20" dirty="0">
                <a:latin typeface="Calibri  "/>
                <a:cs typeface="Verdana"/>
              </a:rPr>
              <a:t>zużycia </a:t>
            </a:r>
            <a:r>
              <a:rPr spc="17" dirty="0">
                <a:latin typeface="Calibri  "/>
                <a:cs typeface="Verdana"/>
              </a:rPr>
              <a:t>surowców </a:t>
            </a:r>
            <a:r>
              <a:rPr spc="-23" dirty="0">
                <a:latin typeface="Calibri  "/>
                <a:cs typeface="Verdana"/>
              </a:rPr>
              <a:t>niemetalicznych </a:t>
            </a:r>
            <a:r>
              <a:rPr spc="-87" dirty="0">
                <a:latin typeface="Calibri  "/>
                <a:cs typeface="Verdana"/>
              </a:rPr>
              <a:t>i </a:t>
            </a:r>
            <a:r>
              <a:rPr spc="-150" dirty="0">
                <a:latin typeface="Calibri  "/>
                <a:cs typeface="Verdana"/>
              </a:rPr>
              <a:t>45% </a:t>
            </a:r>
            <a:r>
              <a:rPr spc="-7" dirty="0">
                <a:latin typeface="Calibri  "/>
                <a:cs typeface="Verdana"/>
              </a:rPr>
              <a:t>wzrost </a:t>
            </a:r>
            <a:r>
              <a:rPr spc="-20" dirty="0">
                <a:latin typeface="Calibri  "/>
                <a:cs typeface="Verdana"/>
              </a:rPr>
              <a:t>zużycia </a:t>
            </a:r>
            <a:r>
              <a:rPr spc="-20" dirty="0" err="1">
                <a:latin typeface="Calibri  "/>
                <a:cs typeface="Verdana"/>
              </a:rPr>
              <a:t>paliw</a:t>
            </a:r>
            <a:r>
              <a:rPr spc="-20" dirty="0">
                <a:latin typeface="Calibri  "/>
                <a:cs typeface="Verdana"/>
              </a:rPr>
              <a:t> </a:t>
            </a:r>
            <a:r>
              <a:rPr spc="-40" dirty="0" err="1">
                <a:latin typeface="Calibri  "/>
                <a:cs typeface="Verdana"/>
              </a:rPr>
              <a:t>kopalnych</a:t>
            </a:r>
            <a:r>
              <a:rPr spc="-40" dirty="0">
                <a:latin typeface="Calibri  "/>
                <a:cs typeface="Verdana"/>
              </a:rPr>
              <a:t>.</a:t>
            </a:r>
            <a:endParaRPr dirty="0">
              <a:latin typeface="Calibri  "/>
              <a:cs typeface="Verdana"/>
            </a:endParaRPr>
          </a:p>
          <a:p>
            <a:pPr marL="285750" indent="-285750">
              <a:spcBef>
                <a:spcPts val="33"/>
              </a:spcBef>
              <a:buFont typeface="Arial" panose="020B0604020202020204" pitchFamily="34" charset="0"/>
              <a:buChar char="•"/>
            </a:pPr>
            <a:endParaRPr sz="1700" dirty="0">
              <a:latin typeface="Calibri  "/>
              <a:cs typeface="Verdana"/>
            </a:endParaRPr>
          </a:p>
          <a:p>
            <a:pPr marL="294217" marR="3387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spc="-3" dirty="0">
                <a:latin typeface="Calibri  "/>
                <a:cs typeface="Verdana"/>
              </a:rPr>
              <a:t>Do </a:t>
            </a:r>
            <a:r>
              <a:rPr spc="37" dirty="0">
                <a:latin typeface="Calibri  "/>
                <a:cs typeface="Verdana"/>
              </a:rPr>
              <a:t>2060 </a:t>
            </a:r>
            <a:r>
              <a:rPr dirty="0">
                <a:latin typeface="Calibri  "/>
                <a:cs typeface="Verdana"/>
              </a:rPr>
              <a:t>całkowite </a:t>
            </a:r>
            <a:r>
              <a:rPr spc="-3" dirty="0">
                <a:latin typeface="Calibri  "/>
                <a:cs typeface="Verdana"/>
              </a:rPr>
              <a:t>zużycie </a:t>
            </a:r>
            <a:r>
              <a:rPr spc="17" dirty="0">
                <a:latin typeface="Calibri  "/>
                <a:cs typeface="Verdana"/>
              </a:rPr>
              <a:t>surowców </a:t>
            </a:r>
            <a:r>
              <a:rPr dirty="0">
                <a:latin typeface="Calibri  "/>
                <a:cs typeface="Verdana"/>
              </a:rPr>
              <a:t>może </a:t>
            </a:r>
            <a:r>
              <a:rPr spc="13" dirty="0">
                <a:latin typeface="Calibri  "/>
                <a:cs typeface="Verdana"/>
              </a:rPr>
              <a:t>się </a:t>
            </a:r>
            <a:r>
              <a:rPr spc="30" dirty="0">
                <a:latin typeface="Calibri  "/>
                <a:cs typeface="Verdana"/>
              </a:rPr>
              <a:t>podwoić</a:t>
            </a:r>
            <a:r>
              <a:rPr spc="-450" dirty="0">
                <a:latin typeface="Calibri  "/>
                <a:cs typeface="Verdana"/>
              </a:rPr>
              <a:t> </a:t>
            </a:r>
            <a:r>
              <a:rPr spc="-17" dirty="0">
                <a:latin typeface="Calibri  "/>
                <a:cs typeface="Verdana"/>
              </a:rPr>
              <a:t>osiągając </a:t>
            </a:r>
            <a:r>
              <a:rPr spc="-10" dirty="0">
                <a:latin typeface="Calibri  "/>
                <a:cs typeface="Verdana"/>
              </a:rPr>
              <a:t>poziom </a:t>
            </a:r>
            <a:r>
              <a:rPr spc="-93" dirty="0">
                <a:latin typeface="Calibri  "/>
                <a:cs typeface="Verdana"/>
              </a:rPr>
              <a:t>190  </a:t>
            </a:r>
            <a:r>
              <a:rPr spc="-37" dirty="0">
                <a:latin typeface="Calibri  "/>
                <a:cs typeface="Verdana"/>
              </a:rPr>
              <a:t>mld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ton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17" dirty="0">
                <a:latin typeface="Calibri  "/>
                <a:cs typeface="Verdana"/>
              </a:rPr>
              <a:t>(obecnie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30" dirty="0">
                <a:latin typeface="Calibri  "/>
                <a:cs typeface="Verdana"/>
              </a:rPr>
              <a:t>92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113" dirty="0">
                <a:latin typeface="Calibri  "/>
                <a:cs typeface="Verdana"/>
              </a:rPr>
              <a:t>mld),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-7" dirty="0">
                <a:latin typeface="Calibri  "/>
                <a:cs typeface="Verdana"/>
              </a:rPr>
              <a:t>powodując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-147" dirty="0">
                <a:latin typeface="Calibri  "/>
                <a:cs typeface="Verdana"/>
              </a:rPr>
              <a:t>43%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7" dirty="0">
                <a:latin typeface="Calibri  "/>
                <a:cs typeface="Verdana"/>
              </a:rPr>
              <a:t>wzrost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-67" dirty="0">
                <a:latin typeface="Calibri  "/>
                <a:cs typeface="Verdana"/>
              </a:rPr>
              <a:t>emisji</a:t>
            </a:r>
            <a:r>
              <a:rPr spc="-120" dirty="0">
                <a:latin typeface="Calibri  "/>
                <a:cs typeface="Verdana"/>
              </a:rPr>
              <a:t> </a:t>
            </a:r>
            <a:r>
              <a:rPr spc="10" dirty="0">
                <a:latin typeface="Calibri  "/>
                <a:cs typeface="Verdana"/>
              </a:rPr>
              <a:t>gazów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40" dirty="0">
                <a:latin typeface="Calibri  "/>
                <a:cs typeface="Verdana"/>
              </a:rPr>
              <a:t>cieplarnianych.</a:t>
            </a:r>
            <a:endParaRPr dirty="0">
              <a:latin typeface="Calibri  "/>
              <a:cs typeface="Verdana"/>
            </a:endParaRPr>
          </a:p>
          <a:p>
            <a:pPr marL="285750" indent="-285750">
              <a:spcBef>
                <a:spcPts val="33"/>
              </a:spcBef>
              <a:buFont typeface="Arial" panose="020B0604020202020204" pitchFamily="34" charset="0"/>
              <a:buChar char="•"/>
            </a:pPr>
            <a:endParaRPr sz="1700" dirty="0">
              <a:latin typeface="Calibri  "/>
              <a:cs typeface="Verdana"/>
            </a:endParaRPr>
          </a:p>
          <a:p>
            <a:pPr marL="294217" marR="242159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spc="160" dirty="0">
                <a:latin typeface="Calibri  "/>
                <a:cs typeface="Verdana"/>
              </a:rPr>
              <a:t>W </a:t>
            </a:r>
            <a:r>
              <a:rPr spc="-13" dirty="0">
                <a:latin typeface="Calibri  "/>
                <a:cs typeface="Verdana"/>
              </a:rPr>
              <a:t>ciągu </a:t>
            </a:r>
            <a:r>
              <a:rPr spc="-20" dirty="0">
                <a:latin typeface="Calibri  "/>
                <a:cs typeface="Verdana"/>
              </a:rPr>
              <a:t>ostatnich </a:t>
            </a:r>
            <a:r>
              <a:rPr spc="37" dirty="0">
                <a:latin typeface="Calibri  "/>
                <a:cs typeface="Verdana"/>
              </a:rPr>
              <a:t>50 </a:t>
            </a:r>
            <a:r>
              <a:rPr spc="-33" dirty="0">
                <a:latin typeface="Calibri  "/>
                <a:cs typeface="Verdana"/>
              </a:rPr>
              <a:t>lat nastąpił </a:t>
            </a:r>
            <a:r>
              <a:rPr spc="-50" dirty="0">
                <a:latin typeface="Calibri  "/>
                <a:cs typeface="Verdana"/>
              </a:rPr>
              <a:t>dwukrotny </a:t>
            </a:r>
            <a:r>
              <a:rPr spc="-7" dirty="0">
                <a:latin typeface="Calibri  "/>
                <a:cs typeface="Verdana"/>
              </a:rPr>
              <a:t>wzrost </a:t>
            </a:r>
            <a:r>
              <a:rPr dirty="0">
                <a:latin typeface="Calibri  "/>
                <a:cs typeface="Verdana"/>
              </a:rPr>
              <a:t>ludności </a:t>
            </a:r>
            <a:r>
              <a:rPr spc="-40" dirty="0">
                <a:latin typeface="Calibri  "/>
                <a:cs typeface="Verdana"/>
              </a:rPr>
              <a:t>a </a:t>
            </a:r>
            <a:r>
              <a:rPr spc="-10" dirty="0">
                <a:latin typeface="Calibri  "/>
                <a:cs typeface="Verdana"/>
              </a:rPr>
              <a:t>PKB </a:t>
            </a:r>
            <a:r>
              <a:rPr spc="3" dirty="0">
                <a:latin typeface="Calibri  "/>
                <a:cs typeface="Verdana"/>
              </a:rPr>
              <a:t>wzrósł </a:t>
            </a:r>
            <a:r>
              <a:rPr spc="37" dirty="0">
                <a:latin typeface="Calibri  "/>
                <a:cs typeface="Verdana"/>
              </a:rPr>
              <a:t>4  </a:t>
            </a:r>
            <a:r>
              <a:rPr spc="-80" dirty="0">
                <a:latin typeface="Calibri  "/>
                <a:cs typeface="Verdana"/>
              </a:rPr>
              <a:t>krotnie;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47" dirty="0">
                <a:latin typeface="Calibri  "/>
                <a:cs typeface="Verdana"/>
              </a:rPr>
              <a:t>natomiast</a:t>
            </a:r>
            <a:r>
              <a:rPr spc="-123" dirty="0">
                <a:latin typeface="Calibri  "/>
                <a:cs typeface="Verdana"/>
              </a:rPr>
              <a:t> </a:t>
            </a:r>
            <a:r>
              <a:rPr spc="10" dirty="0">
                <a:latin typeface="Calibri  "/>
                <a:cs typeface="Verdana"/>
              </a:rPr>
              <a:t>roczne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" dirty="0">
                <a:latin typeface="Calibri  "/>
                <a:cs typeface="Verdana"/>
              </a:rPr>
              <a:t>zużycie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17" dirty="0">
                <a:latin typeface="Calibri  "/>
                <a:cs typeface="Verdana"/>
              </a:rPr>
              <a:t>surowców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dirty="0">
                <a:latin typeface="Calibri  "/>
                <a:cs typeface="Verdana"/>
              </a:rPr>
              <a:t>to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7" dirty="0">
                <a:latin typeface="Calibri  "/>
                <a:cs typeface="Verdana"/>
              </a:rPr>
              <a:t>wzrost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23" dirty="0">
                <a:latin typeface="Calibri  "/>
                <a:cs typeface="Verdana"/>
              </a:rPr>
              <a:t>poziomu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10" dirty="0">
                <a:latin typeface="Calibri  "/>
                <a:cs typeface="Verdana"/>
              </a:rPr>
              <a:t>27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37" dirty="0">
                <a:latin typeface="Calibri  "/>
                <a:cs typeface="Verdana"/>
              </a:rPr>
              <a:t>mld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ton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40" dirty="0">
                <a:latin typeface="Calibri  "/>
                <a:cs typeface="Verdana"/>
              </a:rPr>
              <a:t>do </a:t>
            </a:r>
            <a:r>
              <a:rPr spc="30" dirty="0">
                <a:latin typeface="Calibri  "/>
                <a:cs typeface="Verdana"/>
              </a:rPr>
              <a:t>92 </a:t>
            </a:r>
            <a:r>
              <a:rPr spc="-37" dirty="0">
                <a:latin typeface="Calibri  "/>
                <a:cs typeface="Verdana"/>
              </a:rPr>
              <a:t>mld</a:t>
            </a:r>
            <a:r>
              <a:rPr spc="-293" dirty="0">
                <a:latin typeface="Calibri  "/>
                <a:cs typeface="Verdana"/>
              </a:rPr>
              <a:t> </a:t>
            </a:r>
            <a:r>
              <a:rPr spc="-83" dirty="0">
                <a:latin typeface="Calibri  "/>
                <a:cs typeface="Verdana"/>
              </a:rPr>
              <a:t>ton.</a:t>
            </a:r>
            <a:endParaRPr dirty="0">
              <a:latin typeface="Calibri  "/>
              <a:cs typeface="Verdana"/>
            </a:endParaRPr>
          </a:p>
          <a:p>
            <a:pPr marL="285750" indent="-285750">
              <a:spcBef>
                <a:spcPts val="33"/>
              </a:spcBef>
              <a:buFont typeface="Arial" panose="020B0604020202020204" pitchFamily="34" charset="0"/>
              <a:buChar char="•"/>
            </a:pPr>
            <a:endParaRPr sz="1700" dirty="0">
              <a:latin typeface="Calibri  "/>
              <a:cs typeface="Verdana"/>
            </a:endParaRPr>
          </a:p>
          <a:p>
            <a:pPr marL="294217" marR="4657" indent="-285750">
              <a:lnSpc>
                <a:spcPts val="2100"/>
              </a:lnSpc>
              <a:spcBef>
                <a:spcPts val="3"/>
              </a:spcBef>
              <a:buFont typeface="Arial" panose="020B0604020202020204" pitchFamily="34" charset="0"/>
              <a:buChar char="•"/>
            </a:pPr>
            <a:r>
              <a:rPr spc="20" dirty="0">
                <a:latin typeface="Calibri  "/>
                <a:cs typeface="Verdana"/>
              </a:rPr>
              <a:t>Obecnie</a:t>
            </a:r>
            <a:r>
              <a:rPr spc="-113" dirty="0">
                <a:latin typeface="Calibri  "/>
                <a:cs typeface="Verdana"/>
              </a:rPr>
              <a:t> </a:t>
            </a:r>
            <a:r>
              <a:rPr spc="7" dirty="0">
                <a:latin typeface="Calibri  "/>
                <a:cs typeface="Verdana"/>
              </a:rPr>
              <a:t>w</a:t>
            </a:r>
            <a:r>
              <a:rPr spc="-113" dirty="0">
                <a:latin typeface="Calibri  "/>
                <a:cs typeface="Verdana"/>
              </a:rPr>
              <a:t> </a:t>
            </a:r>
            <a:r>
              <a:rPr spc="-63" dirty="0">
                <a:latin typeface="Calibri  "/>
                <a:cs typeface="Verdana"/>
              </a:rPr>
              <a:t>krajach</a:t>
            </a:r>
            <a:r>
              <a:rPr spc="-110" dirty="0">
                <a:latin typeface="Calibri  "/>
                <a:cs typeface="Verdana"/>
              </a:rPr>
              <a:t> </a:t>
            </a:r>
            <a:r>
              <a:rPr spc="-17" dirty="0">
                <a:latin typeface="Calibri  "/>
                <a:cs typeface="Verdana"/>
              </a:rPr>
              <a:t>wysokorozwiniętych</a:t>
            </a:r>
            <a:r>
              <a:rPr spc="-113" dirty="0">
                <a:latin typeface="Calibri  "/>
                <a:cs typeface="Verdana"/>
              </a:rPr>
              <a:t> </a:t>
            </a:r>
            <a:r>
              <a:rPr spc="-50" dirty="0">
                <a:latin typeface="Calibri  "/>
                <a:cs typeface="Verdana"/>
              </a:rPr>
              <a:t>zużywamy</a:t>
            </a:r>
            <a:r>
              <a:rPr spc="-110" dirty="0">
                <a:latin typeface="Calibri  "/>
                <a:cs typeface="Verdana"/>
              </a:rPr>
              <a:t> </a:t>
            </a:r>
            <a:r>
              <a:rPr spc="-13" dirty="0">
                <a:latin typeface="Calibri  "/>
                <a:cs typeface="Verdana"/>
              </a:rPr>
              <a:t>średnio</a:t>
            </a:r>
            <a:r>
              <a:rPr spc="-113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9,8</a:t>
            </a:r>
            <a:r>
              <a:rPr spc="-11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ton</a:t>
            </a:r>
            <a:r>
              <a:rPr spc="-113" dirty="0">
                <a:latin typeface="Calibri  "/>
                <a:cs typeface="Verdana"/>
              </a:rPr>
              <a:t> </a:t>
            </a:r>
            <a:r>
              <a:rPr spc="17" dirty="0">
                <a:latin typeface="Calibri  "/>
                <a:cs typeface="Verdana"/>
              </a:rPr>
              <a:t>surowców</a:t>
            </a:r>
            <a:r>
              <a:rPr spc="-110" dirty="0">
                <a:latin typeface="Calibri  "/>
                <a:cs typeface="Verdana"/>
              </a:rPr>
              <a:t> </a:t>
            </a:r>
            <a:r>
              <a:rPr spc="-73" dirty="0" err="1">
                <a:latin typeface="Calibri  "/>
                <a:cs typeface="Verdana"/>
              </a:rPr>
              <a:t>na</a:t>
            </a:r>
            <a:r>
              <a:rPr spc="-73" dirty="0">
                <a:latin typeface="Calibri  "/>
                <a:cs typeface="Verdana"/>
              </a:rPr>
              <a:t> </a:t>
            </a:r>
            <a:r>
              <a:rPr spc="7" dirty="0" err="1">
                <a:latin typeface="Calibri  "/>
                <a:cs typeface="Verdana"/>
              </a:rPr>
              <a:t>osobę</a:t>
            </a:r>
            <a:r>
              <a:rPr spc="7" dirty="0">
                <a:latin typeface="Calibri  "/>
                <a:cs typeface="Verdana"/>
              </a:rPr>
              <a:t>.</a:t>
            </a:r>
            <a:endParaRPr dirty="0">
              <a:latin typeface="Calibri  "/>
              <a:cs typeface="Verdana"/>
            </a:endParaRPr>
          </a:p>
          <a:p>
            <a:pPr marL="285750" indent="-285750">
              <a:spcBef>
                <a:spcPts val="33"/>
              </a:spcBef>
              <a:buFont typeface="Arial" panose="020B0604020202020204" pitchFamily="34" charset="0"/>
              <a:buChar char="•"/>
            </a:pPr>
            <a:endParaRPr sz="1700" dirty="0">
              <a:latin typeface="Calibri  "/>
              <a:cs typeface="Verdana"/>
            </a:endParaRPr>
          </a:p>
          <a:p>
            <a:pPr marL="294217" marR="698958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dirty="0">
                <a:latin typeface="Calibri  "/>
                <a:cs typeface="Verdana"/>
              </a:rPr>
              <a:t>Gospodarka</a:t>
            </a:r>
            <a:r>
              <a:rPr spc="-133" dirty="0">
                <a:latin typeface="Calibri  "/>
                <a:cs typeface="Verdana"/>
              </a:rPr>
              <a:t> </a:t>
            </a:r>
            <a:r>
              <a:rPr spc="-30" dirty="0">
                <a:latin typeface="Calibri  "/>
                <a:cs typeface="Verdana"/>
              </a:rPr>
              <a:t>UE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0" dirty="0">
                <a:latin typeface="Calibri  "/>
                <a:cs typeface="Verdana"/>
              </a:rPr>
              <a:t>zużywa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163" dirty="0">
                <a:latin typeface="Calibri  "/>
                <a:cs typeface="Verdana"/>
              </a:rPr>
              <a:t>16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ton</a:t>
            </a:r>
            <a:r>
              <a:rPr spc="-133" dirty="0">
                <a:latin typeface="Calibri  "/>
                <a:cs typeface="Verdana"/>
              </a:rPr>
              <a:t> </a:t>
            </a:r>
            <a:r>
              <a:rPr spc="17" dirty="0">
                <a:latin typeface="Calibri  "/>
                <a:cs typeface="Verdana"/>
              </a:rPr>
              <a:t>surowców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73" dirty="0">
                <a:latin typeface="Calibri  "/>
                <a:cs typeface="Verdana"/>
              </a:rPr>
              <a:t>na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53" dirty="0">
                <a:latin typeface="Calibri  "/>
                <a:cs typeface="Verdana"/>
              </a:rPr>
              <a:t>osobę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23" dirty="0">
                <a:latin typeface="Calibri  "/>
                <a:cs typeface="Verdana"/>
              </a:rPr>
              <a:t>rocznie,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17" dirty="0">
                <a:latin typeface="Calibri  "/>
                <a:cs typeface="Verdana"/>
              </a:rPr>
              <a:t>z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60" dirty="0">
                <a:latin typeface="Calibri  "/>
                <a:cs typeface="Verdana"/>
              </a:rPr>
              <a:t>czego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40" dirty="0">
                <a:latin typeface="Calibri  "/>
                <a:cs typeface="Verdana"/>
              </a:rPr>
              <a:t>6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3" dirty="0">
                <a:latin typeface="Calibri  "/>
                <a:cs typeface="Verdana"/>
              </a:rPr>
              <a:t>ton </a:t>
            </a:r>
            <a:r>
              <a:rPr spc="-27" dirty="0" err="1">
                <a:latin typeface="Calibri  "/>
                <a:cs typeface="Verdana"/>
              </a:rPr>
              <a:t>stanowią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23" dirty="0">
                <a:latin typeface="Calibri  "/>
                <a:cs typeface="Verdana"/>
              </a:rPr>
              <a:t>odpady,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17" dirty="0">
                <a:latin typeface="Calibri  "/>
                <a:cs typeface="Verdana"/>
              </a:rPr>
              <a:t>z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0" dirty="0">
                <a:latin typeface="Calibri  "/>
                <a:cs typeface="Verdana"/>
              </a:rPr>
              <a:t>których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13" dirty="0">
                <a:latin typeface="Calibri  "/>
                <a:cs typeface="Verdana"/>
              </a:rPr>
              <a:t>połowa</a:t>
            </a:r>
            <a:r>
              <a:rPr spc="-127" dirty="0">
                <a:latin typeface="Calibri  "/>
                <a:cs typeface="Verdana"/>
              </a:rPr>
              <a:t> </a:t>
            </a:r>
            <a:r>
              <a:rPr spc="-60" dirty="0">
                <a:latin typeface="Calibri  "/>
                <a:cs typeface="Verdana"/>
              </a:rPr>
              <a:t>trafia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73" dirty="0">
                <a:latin typeface="Calibri  "/>
                <a:cs typeface="Verdana"/>
              </a:rPr>
              <a:t>na</a:t>
            </a:r>
            <a:r>
              <a:rPr spc="-130" dirty="0">
                <a:latin typeface="Calibri  "/>
                <a:cs typeface="Verdana"/>
              </a:rPr>
              <a:t> </a:t>
            </a:r>
            <a:r>
              <a:rPr spc="-30" dirty="0">
                <a:latin typeface="Calibri  "/>
                <a:cs typeface="Verdana"/>
              </a:rPr>
              <a:t>składowiska.</a:t>
            </a:r>
            <a:endParaRPr dirty="0">
              <a:latin typeface="Calibri  "/>
              <a:cs typeface="Verdan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004670D-7266-48E1-92D8-515B676E52E6}"/>
              </a:ext>
            </a:extLst>
          </p:cNvPr>
          <p:cNvSpPr txBox="1">
            <a:spLocks/>
          </p:cNvSpPr>
          <p:nvPr/>
        </p:nvSpPr>
        <p:spPr>
          <a:xfrm>
            <a:off x="1675419" y="720804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 "/>
              </a:rPr>
              <a:t>Zużycie surowców na świecie</a:t>
            </a:r>
          </a:p>
        </p:txBody>
      </p:sp>
    </p:spTree>
    <p:extLst>
      <p:ext uri="{BB962C8B-B14F-4D97-AF65-F5344CB8AC3E}">
        <p14:creationId xmlns:p14="http://schemas.microsoft.com/office/powerpoint/2010/main" val="284919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ZAMYKANIE OBIEGÓW- DOBRE PRAKTYKI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30292"/>
            <a:ext cx="10058400" cy="40233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3D83A"/>
                </a:solidFill>
              </a:rPr>
              <a:t>- zmniejszenie zużycia wody </a:t>
            </a:r>
            <a:r>
              <a:rPr lang="pl-PL" dirty="0"/>
              <a:t>do systemu chłodzenia pieca hartowniczego poprzez zastosowanie nowej instalacji zawracającej część wody z procesu.</a:t>
            </a:r>
          </a:p>
          <a:p>
            <a:r>
              <a:rPr lang="pl-PL" dirty="0"/>
              <a:t>Oczekiwany efekt: Obecne zużycie: 3000 litrów/tydzień; 150000 litrów/rok. Zmniejszenie o 1500 litrów/tydzień; 75000 litrów/rok. Zmniejszenie zużycia wody 75.000 litrów rocznie. </a:t>
            </a:r>
          </a:p>
          <a:p>
            <a:r>
              <a:rPr lang="pl-PL" dirty="0">
                <a:solidFill>
                  <a:srgbClr val="93D83A"/>
                </a:solidFill>
              </a:rPr>
              <a:t>-zamykanie obiegów (zapętlanie): ponowne wykorzystanie dóbr.</a:t>
            </a:r>
          </a:p>
          <a:p>
            <a:r>
              <a:rPr lang="pl-PL" dirty="0"/>
              <a:t>Oczekiwany efekt: Zmniejszenie o 50000 litrów/tydzień; 2.500.000 litrów/rok. Zmniejszenie ilości zużywanej wody 2.500.000 litrów rocznie.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20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WIRTUALIZACJA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Działania, w ramach których eliminowane są przedmioty materialne poprzez dostarczenie ich funkcjonalności w innej postaci – konkretnej użyteczności wirtualnej(dematerializacja) w szczególności poprzez: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przekształcenie produktu w usługę lub usługi,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wirtualizację usług, produktów (dematerializacja bezpośrednia) np. książki i płyty w wersji zdematerializowanej,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posiadanie dóbr wirtualnych, dematerializacja pośrednia np. zakupy przez Internet</a:t>
            </a:r>
          </a:p>
        </p:txBody>
      </p:sp>
    </p:spTree>
    <p:extLst>
      <p:ext uri="{BB962C8B-B14F-4D97-AF65-F5344CB8AC3E}">
        <p14:creationId xmlns:p14="http://schemas.microsoft.com/office/powerpoint/2010/main" val="1166030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WIRTUALIZACJA- DOBRE PRAKTYKI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2294F"/>
                </a:solidFill>
              </a:rPr>
              <a:t>Przekształcenie produktu w usługę lub usługi</a:t>
            </a:r>
          </a:p>
          <a:p>
            <a:pPr marL="0" indent="0">
              <a:buNone/>
            </a:pPr>
            <a:r>
              <a:rPr lang="pl-PL" dirty="0">
                <a:solidFill>
                  <a:srgbClr val="93D83A"/>
                </a:solidFill>
              </a:rPr>
              <a:t>Producent odkurzaczy przemysłowych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C2FEA6D-3DB7-44C8-B109-A854F599B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1341"/>
              </p:ext>
            </p:extLst>
          </p:nvPr>
        </p:nvGraphicFramePr>
        <p:xfrm>
          <a:off x="1036320" y="3033036"/>
          <a:ext cx="10058400" cy="1942338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3898706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Zidentyfikowano nowy potencjalny obszar działalności, jakim są usługi naprawy, regeneracji, modernizacji oraz sprzedaż produktów o wydłużonym cyklu życia, tworząc tym samym potencjalne nowe źródła przychodów. Poprzez odpowiednie wzornictwo i projekt konstrukcyjny detali oraz modułową budowę urządzeń, FIRMA zyska możliwość wdrożenia szybkiej naprawy, regeneracji, modernizacji urządzeń oraz wprowadzenia możliwości odzysku komponentów i surowców stosowanych do ich produkcji.</a:t>
                      </a:r>
                      <a:endParaRPr lang="pl-PL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5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0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WYMIANA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8347"/>
            <a:ext cx="10058400" cy="4023360"/>
          </a:xfrm>
        </p:spPr>
        <p:txBody>
          <a:bodyPr/>
          <a:lstStyle/>
          <a:p>
            <a:r>
              <a:rPr lang="pl-PL" dirty="0"/>
              <a:t>Zastępowanie dotychczasowych technologii i materiałów nowymi, innowacyjnymi i zaawansowanymi (np. druku 3D), nowego rodzaju transportu (np. multimodalnego) lub substytutów surowców nieodnawialnych, niezbędnymi do prawidłowego wdrożenia modelu GOZ.</a:t>
            </a:r>
          </a:p>
        </p:txBody>
      </p:sp>
    </p:spTree>
    <p:extLst>
      <p:ext uri="{BB962C8B-B14F-4D97-AF65-F5344CB8AC3E}">
        <p14:creationId xmlns:p14="http://schemas.microsoft.com/office/powerpoint/2010/main" val="65245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855A-3FA3-48EC-B90A-99767D0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</a:rPr>
              <a:t>WYMIANA- DOBRA PRAKTYKA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1DA8-F4A9-40C7-94DB-A885AAFB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8347"/>
            <a:ext cx="10058400" cy="4023360"/>
          </a:xfrm>
        </p:spPr>
        <p:txBody>
          <a:bodyPr/>
          <a:lstStyle/>
          <a:p>
            <a:r>
              <a:rPr lang="pl-PL" dirty="0">
                <a:solidFill>
                  <a:srgbClr val="02294F"/>
                </a:solidFill>
              </a:rPr>
              <a:t>Wdrożenie nowych działań nakierowanych na rozwiązania IT.</a:t>
            </a:r>
          </a:p>
          <a:p>
            <a:pPr algn="ctr"/>
            <a:r>
              <a:rPr lang="pl-PL" dirty="0">
                <a:solidFill>
                  <a:srgbClr val="93D83A"/>
                </a:solidFill>
              </a:rPr>
              <a:t>Producent drobnych detali drewnianych</a:t>
            </a:r>
          </a:p>
          <a:p>
            <a:pPr algn="ctr"/>
            <a:endParaRPr lang="pl-PL" dirty="0">
              <a:solidFill>
                <a:srgbClr val="93D83A"/>
              </a:solidFill>
            </a:endParaRPr>
          </a:p>
          <a:p>
            <a:r>
              <a:rPr lang="pl-PL" dirty="0">
                <a:solidFill>
                  <a:srgbClr val="02294F"/>
                </a:solidFill>
              </a:rPr>
              <a:t>Wycinanie laserowe z wykorzystaniem oprogramowania IT</a:t>
            </a:r>
          </a:p>
          <a:p>
            <a:r>
              <a:rPr lang="pl-PL" dirty="0"/>
              <a:t>- zmniejszenie ilości wykorzystywanego surowca o 30%</a:t>
            </a:r>
          </a:p>
          <a:p>
            <a:r>
              <a:rPr lang="pl-PL" dirty="0"/>
              <a:t>- zmniejszenie generowanego odpadu o 20%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07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5716" y="869252"/>
            <a:ext cx="6648463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Plan GOZ 2020/98</a:t>
            </a:r>
            <a:endParaRPr sz="2800" dirty="0">
              <a:solidFill>
                <a:srgbClr val="02294F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43" y="1569790"/>
            <a:ext cx="11293263" cy="2086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226918" algn="ctr">
              <a:spcBef>
                <a:spcPts val="67"/>
              </a:spcBef>
            </a:pP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975E82D-EAF0-4144-B6D9-470FB9222623}"/>
              </a:ext>
            </a:extLst>
          </p:cNvPr>
          <p:cNvSpPr txBox="1"/>
          <p:nvPr/>
        </p:nvSpPr>
        <p:spPr>
          <a:xfrm>
            <a:off x="864066" y="1971412"/>
            <a:ext cx="9890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Zastosowanie zasad GOZ w UE może przyczynić się do zwiększenia unijnego PKB o dodatkowe 0,5 % do 2030 r. oraz stworzenia około 700 000 nowych miejsc pracy ( 2012–2018 liczba miejsc pracy związanych z GOZ w UE wzrosła o 5 % osiągając poziom około 4 mln).</a:t>
            </a:r>
          </a:p>
          <a:p>
            <a:endParaRPr lang="pl-PL" dirty="0"/>
          </a:p>
          <a:p>
            <a:pPr algn="just"/>
            <a:r>
              <a:rPr lang="pl-PL" b="1" dirty="0">
                <a:solidFill>
                  <a:srgbClr val="93D83A"/>
                </a:solidFill>
              </a:rPr>
              <a:t>GOZ w przemyśle </a:t>
            </a:r>
            <a:r>
              <a:rPr lang="pl-PL" dirty="0"/>
              <a:t>to  minimalizacja emisji, </a:t>
            </a:r>
            <a:r>
              <a:rPr lang="pl-PL" dirty="0">
                <a:solidFill>
                  <a:srgbClr val="FF0000"/>
                </a:solidFill>
              </a:rPr>
              <a:t>symbioza przemysłowa</a:t>
            </a:r>
            <a:r>
              <a:rPr lang="pl-PL" dirty="0"/>
              <a:t>, wspieranie </a:t>
            </a:r>
            <a:r>
              <a:rPr lang="pl-PL" dirty="0" err="1"/>
              <a:t>bio</a:t>
            </a:r>
            <a:r>
              <a:rPr lang="pl-PL" dirty="0"/>
              <a:t>-sektora i </a:t>
            </a:r>
            <a:r>
              <a:rPr lang="pl-PL" dirty="0" err="1"/>
              <a:t>biogospodarki</a:t>
            </a:r>
            <a:r>
              <a:rPr lang="pl-PL" dirty="0"/>
              <a:t>, IT, zielone technologie  (ETV), szkolenia.</a:t>
            </a:r>
          </a:p>
          <a:p>
            <a:pPr algn="just"/>
            <a:endParaRPr lang="pl-PL" dirty="0"/>
          </a:p>
          <a:p>
            <a:pPr algn="just"/>
            <a:r>
              <a:rPr lang="pl-PL" b="1" dirty="0">
                <a:solidFill>
                  <a:srgbClr val="93D83A"/>
                </a:solidFill>
              </a:rPr>
              <a:t>GOZ w regionie </a:t>
            </a:r>
            <a:r>
              <a:rPr lang="pl-PL" dirty="0"/>
              <a:t>to wykorzystanie potencjału unijnych instrumentów finansowych i funduszy w celu wsparcia niezbędnych inwestycji na szczeblu regionalnym i zapewnienia, aby wszystkie regiony odniosły korzyści z transformacji (mechanizm sprawiedliwej transformacji  i </a:t>
            </a:r>
            <a:r>
              <a:rPr lang="pl-PL" dirty="0" err="1"/>
              <a:t>InvestEU</a:t>
            </a:r>
            <a:r>
              <a:rPr lang="pl-PL" dirty="0"/>
              <a:t>).</a:t>
            </a:r>
          </a:p>
          <a:p>
            <a:pPr algn="just"/>
            <a:endParaRPr lang="pl-PL" dirty="0"/>
          </a:p>
          <a:p>
            <a:pPr algn="just"/>
            <a:r>
              <a:rPr lang="pl-PL" b="1" dirty="0">
                <a:solidFill>
                  <a:srgbClr val="93D83A"/>
                </a:solidFill>
              </a:rPr>
              <a:t>GOZ finanse </a:t>
            </a:r>
            <a:r>
              <a:rPr lang="pl-PL" dirty="0"/>
              <a:t>- opodatkowanie środowiskowe, w tym podatki od składowania odpadów i spalania  - zwolnienia umożliwić państwom członkowskim stosowanie stawek podatku od wartości dodanej (VAT) do wspierania działań w ramach GOZ skierowanych do konsumentów końcowych, w szczególności usług naprawczych.</a:t>
            </a:r>
          </a:p>
        </p:txBody>
      </p:sp>
    </p:spTree>
    <p:extLst>
      <p:ext uri="{BB962C8B-B14F-4D97-AF65-F5344CB8AC3E}">
        <p14:creationId xmlns:p14="http://schemas.microsoft.com/office/powerpoint/2010/main" val="39982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485CE-DBBB-474B-93E4-E3BAA2EC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542" y="447409"/>
            <a:ext cx="9434264" cy="67966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2294F"/>
                </a:solidFill>
              </a:rPr>
              <a:t>Wyzwania środowiskowe - plany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7E318-CBF9-46FC-8E3F-2D25F09D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6" y="3559302"/>
            <a:ext cx="3943075" cy="285128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unijny system handlu uprawnieniami do emisji,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analiza przepływów materiałów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ślad </a:t>
            </a:r>
            <a:r>
              <a:rPr lang="pl-PL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węglowy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ocena cyklu życia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koszty cyklu życia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ślad środowiskowy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deklaracje środowiskowe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tx1"/>
                </a:solidFill>
              </a:rPr>
              <a:t>zielone zamówienia publiczne</a:t>
            </a:r>
          </a:p>
          <a:p>
            <a:pPr lvl="0"/>
            <a:endParaRPr lang="pl-PL" sz="19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0FB9380-814C-412A-86FC-3113B847FFAD}"/>
              </a:ext>
            </a:extLst>
          </p:cNvPr>
          <p:cNvSpPr/>
          <p:nvPr/>
        </p:nvSpPr>
        <p:spPr>
          <a:xfrm>
            <a:off x="5066559" y="3623932"/>
            <a:ext cx="5267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system </a:t>
            </a:r>
            <a:r>
              <a:rPr lang="pl-PL" sz="1600" dirty="0" err="1"/>
              <a:t>ekozarządzania</a:t>
            </a:r>
            <a:r>
              <a:rPr lang="pl-PL" sz="1600" dirty="0"/>
              <a:t> i </a:t>
            </a:r>
            <a:r>
              <a:rPr lang="pl-PL" sz="1600" dirty="0">
                <a:cs typeface="Calibri" panose="020F0502020204030204" pitchFamily="34" charset="0"/>
              </a:rPr>
              <a:t>audytów</a:t>
            </a:r>
            <a:r>
              <a:rPr lang="pl-PL" sz="1600" dirty="0"/>
              <a:t> (EMAS),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znakowanie środowiskowe (</a:t>
            </a:r>
            <a:r>
              <a:rPr lang="pl-PL" sz="1600" dirty="0" err="1"/>
              <a:t>Ecolabel</a:t>
            </a:r>
            <a:r>
              <a:rPr lang="pl-PL" sz="16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system weryfikacji technologii ochrony środowiska (ETV),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rozszerzona odpowiedzialność producenta (EPR),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ocena najlepszych dostępnych technik (BAT),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eko</a:t>
            </a:r>
            <a:r>
              <a:rPr lang="pl-PL" sz="1600" dirty="0"/>
              <a:t>-projektowanie (</a:t>
            </a:r>
            <a:r>
              <a:rPr lang="pl-PL" sz="1600" dirty="0" err="1"/>
              <a:t>eco</a:t>
            </a:r>
            <a:r>
              <a:rPr lang="pl-PL" sz="1600" dirty="0"/>
              <a:t>-design)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gotowość do zapłaty (WTP) wraz z analizą kosztów i korzyści (CBA)</a:t>
            </a:r>
            <a:endParaRPr lang="pl-PL" sz="1600" dirty="0"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7801551-C69D-4174-8138-FC5928D05739}"/>
              </a:ext>
            </a:extLst>
          </p:cNvPr>
          <p:cNvSpPr/>
          <p:nvPr/>
        </p:nvSpPr>
        <p:spPr>
          <a:xfrm>
            <a:off x="427589" y="1833010"/>
            <a:ext cx="96709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0229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do 2025 r.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zakończy kompleksowy przegląd większości przepisów UE dotyczących odpadów w celu ich dostosowania do zasad GOZ, zgodnie z którymi należy zintensyfikować zapobieganie powstawaniu odpadów, zapewnić wyższą jakość recyklingu, która prowadzi do czystych cyklów życia surowców wtórnych, i minimalizować ilość odpadów resztkowych.</a:t>
            </a:r>
          </a:p>
          <a:p>
            <a:pPr algn="just"/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Instrumenty i modele bazujące uwzględniające holistyczne ujęcie wpływu na środowisko, tj.:</a:t>
            </a:r>
          </a:p>
        </p:txBody>
      </p:sp>
    </p:spTree>
    <p:extLst>
      <p:ext uri="{BB962C8B-B14F-4D97-AF65-F5344CB8AC3E}">
        <p14:creationId xmlns:p14="http://schemas.microsoft.com/office/powerpoint/2010/main" val="423442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91038" y="1602112"/>
            <a:ext cx="1263649" cy="760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398" y="4641758"/>
            <a:ext cx="1200149" cy="717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312" y="5603179"/>
            <a:ext cx="1206499" cy="876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730" y="2612584"/>
            <a:ext cx="1242907" cy="741257"/>
            <a:chOff x="1028595" y="3918876"/>
            <a:chExt cx="1864360" cy="1111885"/>
          </a:xfrm>
        </p:grpSpPr>
        <p:sp>
          <p:nvSpPr>
            <p:cNvPr id="10" name="object 10"/>
            <p:cNvSpPr/>
            <p:nvPr/>
          </p:nvSpPr>
          <p:spPr>
            <a:xfrm>
              <a:off x="1028595" y="4289401"/>
              <a:ext cx="1864360" cy="370840"/>
            </a:xfrm>
            <a:custGeom>
              <a:avLst/>
              <a:gdLst/>
              <a:ahLst/>
              <a:cxnLst/>
              <a:rect l="l" t="t" r="r" b="b"/>
              <a:pathLst>
                <a:path w="1864360" h="370839">
                  <a:moveTo>
                    <a:pt x="1863926" y="370524"/>
                  </a:moveTo>
                  <a:lnTo>
                    <a:pt x="0" y="370524"/>
                  </a:lnTo>
                  <a:lnTo>
                    <a:pt x="0" y="0"/>
                  </a:lnTo>
                  <a:lnTo>
                    <a:pt x="1863926" y="0"/>
                  </a:lnTo>
                  <a:lnTo>
                    <a:pt x="1863926" y="370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595" y="4659926"/>
              <a:ext cx="1864360" cy="370840"/>
            </a:xfrm>
            <a:custGeom>
              <a:avLst/>
              <a:gdLst/>
              <a:ahLst/>
              <a:cxnLst/>
              <a:rect l="l" t="t" r="r" b="b"/>
              <a:pathLst>
                <a:path w="1864360" h="370839">
                  <a:moveTo>
                    <a:pt x="1863926" y="370524"/>
                  </a:moveTo>
                  <a:lnTo>
                    <a:pt x="0" y="370524"/>
                  </a:lnTo>
                  <a:lnTo>
                    <a:pt x="0" y="0"/>
                  </a:lnTo>
                  <a:lnTo>
                    <a:pt x="1863926" y="0"/>
                  </a:lnTo>
                  <a:lnTo>
                    <a:pt x="1863926" y="370524"/>
                  </a:lnTo>
                  <a:close/>
                </a:path>
              </a:pathLst>
            </a:custGeom>
            <a:solidFill>
              <a:srgbClr val="29448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595" y="3918876"/>
              <a:ext cx="1864360" cy="370840"/>
            </a:xfrm>
            <a:custGeom>
              <a:avLst/>
              <a:gdLst/>
              <a:ahLst/>
              <a:cxnLst/>
              <a:rect l="l" t="t" r="r" b="b"/>
              <a:pathLst>
                <a:path w="1864360" h="370839">
                  <a:moveTo>
                    <a:pt x="1863926" y="370524"/>
                  </a:moveTo>
                  <a:lnTo>
                    <a:pt x="0" y="370524"/>
                  </a:lnTo>
                  <a:lnTo>
                    <a:pt x="0" y="0"/>
                  </a:lnTo>
                  <a:lnTo>
                    <a:pt x="1863926" y="0"/>
                  </a:lnTo>
                  <a:lnTo>
                    <a:pt x="1863926" y="370524"/>
                  </a:lnTo>
                  <a:close/>
                </a:path>
              </a:pathLst>
            </a:custGeom>
            <a:solidFill>
              <a:srgbClr val="AE1B28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0247" y="3628304"/>
            <a:ext cx="1204807" cy="804757"/>
            <a:chOff x="1080370" y="5442455"/>
            <a:chExt cx="1807210" cy="1207135"/>
          </a:xfrm>
        </p:grpSpPr>
        <p:sp>
          <p:nvSpPr>
            <p:cNvPr id="14" name="object 14"/>
            <p:cNvSpPr/>
            <p:nvPr/>
          </p:nvSpPr>
          <p:spPr>
            <a:xfrm>
              <a:off x="1080363" y="5442571"/>
              <a:ext cx="1807210" cy="1206500"/>
            </a:xfrm>
            <a:custGeom>
              <a:avLst/>
              <a:gdLst/>
              <a:ahLst/>
              <a:cxnLst/>
              <a:rect l="l" t="t" r="r" b="b"/>
              <a:pathLst>
                <a:path w="1807210" h="1206500">
                  <a:moveTo>
                    <a:pt x="1806790" y="499021"/>
                  </a:moveTo>
                  <a:lnTo>
                    <a:pt x="772414" y="499021"/>
                  </a:lnTo>
                  <a:lnTo>
                    <a:pt x="772414" y="0"/>
                  </a:lnTo>
                  <a:lnTo>
                    <a:pt x="564857" y="0"/>
                  </a:lnTo>
                  <a:lnTo>
                    <a:pt x="564857" y="499021"/>
                  </a:lnTo>
                  <a:lnTo>
                    <a:pt x="0" y="499021"/>
                  </a:lnTo>
                  <a:lnTo>
                    <a:pt x="0" y="707263"/>
                  </a:lnTo>
                  <a:lnTo>
                    <a:pt x="564857" y="707263"/>
                  </a:lnTo>
                  <a:lnTo>
                    <a:pt x="564857" y="1206284"/>
                  </a:lnTo>
                  <a:lnTo>
                    <a:pt x="772414" y="1206284"/>
                  </a:lnTo>
                  <a:lnTo>
                    <a:pt x="772414" y="707263"/>
                  </a:lnTo>
                  <a:lnTo>
                    <a:pt x="1806790" y="707263"/>
                  </a:lnTo>
                  <a:lnTo>
                    <a:pt x="1806790" y="49902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80363" y="5442457"/>
              <a:ext cx="1807210" cy="1207135"/>
            </a:xfrm>
            <a:custGeom>
              <a:avLst/>
              <a:gdLst/>
              <a:ahLst/>
              <a:cxnLst/>
              <a:rect l="l" t="t" r="r" b="b"/>
              <a:pathLst>
                <a:path w="1807210" h="1207134">
                  <a:moveTo>
                    <a:pt x="564857" y="707377"/>
                  </a:moveTo>
                  <a:lnTo>
                    <a:pt x="0" y="707377"/>
                  </a:lnTo>
                  <a:lnTo>
                    <a:pt x="0" y="1206754"/>
                  </a:lnTo>
                  <a:lnTo>
                    <a:pt x="564857" y="1206754"/>
                  </a:lnTo>
                  <a:lnTo>
                    <a:pt x="564857" y="707377"/>
                  </a:lnTo>
                  <a:close/>
                </a:path>
                <a:path w="1807210" h="1207134">
                  <a:moveTo>
                    <a:pt x="564857" y="0"/>
                  </a:moveTo>
                  <a:lnTo>
                    <a:pt x="0" y="0"/>
                  </a:lnTo>
                  <a:lnTo>
                    <a:pt x="0" y="499389"/>
                  </a:lnTo>
                  <a:lnTo>
                    <a:pt x="564857" y="499389"/>
                  </a:lnTo>
                  <a:lnTo>
                    <a:pt x="564857" y="0"/>
                  </a:lnTo>
                  <a:close/>
                </a:path>
                <a:path w="1807210" h="1207134">
                  <a:moveTo>
                    <a:pt x="1806790" y="707377"/>
                  </a:moveTo>
                  <a:lnTo>
                    <a:pt x="772414" y="707377"/>
                  </a:lnTo>
                  <a:lnTo>
                    <a:pt x="772414" y="1206754"/>
                  </a:lnTo>
                  <a:lnTo>
                    <a:pt x="1806790" y="1206754"/>
                  </a:lnTo>
                  <a:lnTo>
                    <a:pt x="1806790" y="707377"/>
                  </a:lnTo>
                  <a:close/>
                </a:path>
                <a:path w="1807210" h="1207134">
                  <a:moveTo>
                    <a:pt x="1806790" y="0"/>
                  </a:moveTo>
                  <a:lnTo>
                    <a:pt x="772414" y="0"/>
                  </a:lnTo>
                  <a:lnTo>
                    <a:pt x="772414" y="499389"/>
                  </a:lnTo>
                  <a:lnTo>
                    <a:pt x="1806790" y="499389"/>
                  </a:lnTo>
                  <a:lnTo>
                    <a:pt x="1806790" y="0"/>
                  </a:lnTo>
                  <a:close/>
                </a:path>
              </a:pathLst>
            </a:custGeom>
            <a:solidFill>
              <a:srgbClr val="C60C2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17332" y="1751152"/>
            <a:ext cx="9145270" cy="434950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14552">
              <a:lnSpc>
                <a:spcPct val="107500"/>
              </a:lnSpc>
              <a:spcBef>
                <a:spcPts val="63"/>
              </a:spcBef>
            </a:pPr>
            <a:r>
              <a:rPr sz="1600" b="1" spc="-40" dirty="0">
                <a:latin typeface="Calibri  "/>
              </a:rPr>
              <a:t>Francuska </a:t>
            </a:r>
            <a:r>
              <a:rPr sz="1600" spc="-40" dirty="0">
                <a:latin typeface="Calibri  "/>
              </a:rPr>
              <a:t>strategia krajowa odnosi się do porozumienia paryskiego w sprawie zmian  klimatu, koncentruje się na masowej mobilizacji konsumentów, obywateli,  przedsiębiorstw i władz lokalnych w celu podjęcia działań na </a:t>
            </a:r>
            <a:r>
              <a:rPr sz="1600" spc="-40" dirty="0" err="1">
                <a:latin typeface="Calibri  "/>
              </a:rPr>
              <a:t>rzecz</a:t>
            </a:r>
            <a:r>
              <a:rPr sz="1600" spc="-40" dirty="0">
                <a:latin typeface="Calibri  "/>
              </a:rPr>
              <a:t> GOZ</a:t>
            </a:r>
          </a:p>
          <a:p>
            <a:pPr>
              <a:spcBef>
                <a:spcPts val="27"/>
              </a:spcBef>
            </a:pPr>
            <a:endParaRPr sz="1600" spc="-40" dirty="0">
              <a:latin typeface="Calibri  "/>
            </a:endParaRPr>
          </a:p>
          <a:p>
            <a:pPr marL="8467" marR="1325946">
              <a:lnSpc>
                <a:spcPct val="114799"/>
              </a:lnSpc>
            </a:pPr>
            <a:r>
              <a:rPr sz="1600" b="1" spc="-40" dirty="0">
                <a:latin typeface="Calibri  "/>
              </a:rPr>
              <a:t>Holenderska </a:t>
            </a:r>
            <a:r>
              <a:rPr sz="1600" spc="-40" dirty="0">
                <a:latin typeface="Calibri  "/>
              </a:rPr>
              <a:t>do dostępu do surowców – zakłada ograniczenie wykorzystania  surowców pierwotnych o 50% w 2030 r. dzięki współpracy z różnymi  </a:t>
            </a:r>
            <a:r>
              <a:rPr sz="1600" spc="-40" dirty="0" err="1">
                <a:latin typeface="Calibri  "/>
              </a:rPr>
              <a:t>zainteresowanymi</a:t>
            </a:r>
            <a:r>
              <a:rPr sz="1600" spc="-40" dirty="0">
                <a:latin typeface="Calibri  "/>
              </a:rPr>
              <a:t> </a:t>
            </a:r>
            <a:r>
              <a:rPr sz="1600" spc="-40" dirty="0" err="1">
                <a:latin typeface="Calibri  "/>
              </a:rPr>
              <a:t>stronami</a:t>
            </a:r>
            <a:endParaRPr lang="pl-PL" sz="1600" spc="-40" dirty="0">
              <a:latin typeface="Calibri  "/>
            </a:endParaRPr>
          </a:p>
          <a:p>
            <a:pPr marL="8467" marR="1325946">
              <a:lnSpc>
                <a:spcPct val="114799"/>
              </a:lnSpc>
            </a:pPr>
            <a:endParaRPr sz="1600" spc="-40" dirty="0">
              <a:latin typeface="Calibri  "/>
            </a:endParaRPr>
          </a:p>
          <a:p>
            <a:pPr marL="8467" marR="1050766">
              <a:lnSpc>
                <a:spcPct val="114399"/>
              </a:lnSpc>
              <a:spcBef>
                <a:spcPts val="1237"/>
              </a:spcBef>
            </a:pPr>
            <a:r>
              <a:rPr sz="1600" b="1" spc="-40" dirty="0">
                <a:latin typeface="Calibri  "/>
              </a:rPr>
              <a:t>Duńska</a:t>
            </a:r>
            <a:r>
              <a:rPr sz="1600" spc="-40" dirty="0">
                <a:latin typeface="Calibri  "/>
              </a:rPr>
              <a:t> podkreśla konieczność równoważenia produkcji i konsumpcji mając na celu  wspieranie wzrostu gospodarczego i zatrudnienia z uwzględnieniem zasobów  naturalnych w produkcji i konsumpcji</a:t>
            </a:r>
          </a:p>
          <a:p>
            <a:pPr>
              <a:spcBef>
                <a:spcPts val="3"/>
              </a:spcBef>
            </a:pPr>
            <a:endParaRPr lang="pl-PL" sz="1600" spc="-40" dirty="0">
              <a:latin typeface="Calibri  "/>
            </a:endParaRPr>
          </a:p>
          <a:p>
            <a:pPr>
              <a:spcBef>
                <a:spcPts val="3"/>
              </a:spcBef>
            </a:pPr>
            <a:endParaRPr sz="1600" spc="-40" dirty="0">
              <a:latin typeface="Calibri  "/>
            </a:endParaRPr>
          </a:p>
          <a:p>
            <a:pPr marL="8467" marR="845016">
              <a:lnSpc>
                <a:spcPct val="114599"/>
              </a:lnSpc>
            </a:pPr>
            <a:r>
              <a:rPr sz="1600" b="1" spc="-40" dirty="0">
                <a:latin typeface="Calibri  "/>
              </a:rPr>
              <a:t>Włoska</a:t>
            </a:r>
            <a:r>
              <a:rPr sz="1600" spc="-40" dirty="0">
                <a:latin typeface="Calibri  "/>
              </a:rPr>
              <a:t> wskazuje na konieczność utrzymania pozycji kraju w produkcji w globalnych  łańcuchach wartości przy ograniczeniu ryzyka wzrostu presji na środowisko</a:t>
            </a:r>
          </a:p>
          <a:p>
            <a:pPr>
              <a:lnSpc>
                <a:spcPct val="100000"/>
              </a:lnSpc>
            </a:pPr>
            <a:endParaRPr sz="1600" spc="-40" dirty="0">
              <a:latin typeface="Calibri  "/>
            </a:endParaRPr>
          </a:p>
          <a:p>
            <a:pPr marL="8467" marR="3387">
              <a:lnSpc>
                <a:spcPct val="112200"/>
              </a:lnSpc>
              <a:spcBef>
                <a:spcPts val="1277"/>
              </a:spcBef>
            </a:pPr>
            <a:r>
              <a:rPr sz="1600" b="1" spc="-40" dirty="0">
                <a:latin typeface="Calibri  "/>
              </a:rPr>
              <a:t>Niemiecka </a:t>
            </a:r>
            <a:r>
              <a:rPr sz="1600" spc="-40" dirty="0">
                <a:latin typeface="Calibri  "/>
              </a:rPr>
              <a:t>postrzega gospodarkę z perspektywy efektywnego gospodarowania zasobami  i gospodarki odpadami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E03FE6B-0F55-4DB4-A297-3CD758042B02}"/>
              </a:ext>
            </a:extLst>
          </p:cNvPr>
          <p:cNvSpPr txBox="1">
            <a:spLocks/>
          </p:cNvSpPr>
          <p:nvPr/>
        </p:nvSpPr>
        <p:spPr>
          <a:xfrm>
            <a:off x="2499856" y="679756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Strategie GOZ</a:t>
            </a:r>
          </a:p>
        </p:txBody>
      </p:sp>
    </p:spTree>
    <p:extLst>
      <p:ext uri="{BB962C8B-B14F-4D97-AF65-F5344CB8AC3E}">
        <p14:creationId xmlns:p14="http://schemas.microsoft.com/office/powerpoint/2010/main" val="137975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51200" cy="6858000"/>
          </a:xfrm>
          <a:custGeom>
            <a:avLst/>
            <a:gdLst/>
            <a:ahLst/>
            <a:cxnLst/>
            <a:rect l="l" t="t" r="r" b="b"/>
            <a:pathLst>
              <a:path w="4876800" h="10287000">
                <a:moveTo>
                  <a:pt x="4879336" y="10286991"/>
                </a:moveTo>
                <a:lnTo>
                  <a:pt x="0" y="10286991"/>
                </a:lnTo>
                <a:lnTo>
                  <a:pt x="0" y="0"/>
                </a:lnTo>
                <a:lnTo>
                  <a:pt x="4879336" y="0"/>
                </a:lnTo>
                <a:lnTo>
                  <a:pt x="4879336" y="102869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58425" y="1599909"/>
            <a:ext cx="3257539" cy="456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852111" y="2178633"/>
            <a:ext cx="10557659" cy="3305605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3726378" marR="3387" indent="0">
              <a:lnSpc>
                <a:spcPct val="125000"/>
              </a:lnSpc>
              <a:spcBef>
                <a:spcPts val="1650"/>
              </a:spcBef>
              <a:buNone/>
            </a:pPr>
            <a:r>
              <a:rPr lang="pl-PL" sz="2000" b="1" spc="-130" dirty="0"/>
              <a:t>Rada Ministrów w dniu 10 września 2019 zaakceptowała  przygotowaną przez Ministerstwo Przedsiębiorczości i  Technologii Mapę drogową GOZ.</a:t>
            </a:r>
            <a:endParaRPr lang="pl-PL" sz="2000" b="1" spc="-10" dirty="0"/>
          </a:p>
          <a:p>
            <a:pPr marL="3726378" marR="3387" indent="0">
              <a:lnSpc>
                <a:spcPct val="125000"/>
              </a:lnSpc>
              <a:spcBef>
                <a:spcPts val="1650"/>
              </a:spcBef>
              <a:buNone/>
            </a:pPr>
            <a:r>
              <a:rPr sz="2000" spc="-10" dirty="0"/>
              <a:t>W </a:t>
            </a:r>
            <a:r>
              <a:rPr sz="2000" spc="-90" dirty="0"/>
              <a:t>Mapie </a:t>
            </a:r>
            <a:r>
              <a:rPr sz="2000" spc="-130" dirty="0"/>
              <a:t>drogowej </a:t>
            </a:r>
            <a:r>
              <a:rPr sz="2000" spc="-140" dirty="0"/>
              <a:t>transformacji </a:t>
            </a:r>
            <a:r>
              <a:rPr sz="2000" spc="-237" dirty="0"/>
              <a:t>w </a:t>
            </a:r>
            <a:r>
              <a:rPr sz="2000" spc="-153" dirty="0"/>
              <a:t>kierunku </a:t>
            </a:r>
            <a:r>
              <a:rPr sz="2000" spc="-43" dirty="0"/>
              <a:t>GOZ </a:t>
            </a:r>
            <a:r>
              <a:rPr sz="2000" spc="-123" dirty="0"/>
              <a:t>wskazano  </a:t>
            </a:r>
            <a:r>
              <a:rPr sz="2000" spc="-103" dirty="0"/>
              <a:t>obszary </a:t>
            </a:r>
            <a:r>
              <a:rPr sz="2000" spc="-123" dirty="0"/>
              <a:t>priorytetowe</a:t>
            </a:r>
            <a:r>
              <a:rPr sz="2000" spc="-167" dirty="0"/>
              <a:t> </a:t>
            </a:r>
            <a:r>
              <a:rPr sz="2000" spc="-207" dirty="0"/>
              <a:t>tj.</a:t>
            </a:r>
          </a:p>
          <a:p>
            <a:pPr marL="3954978">
              <a:lnSpc>
                <a:spcPct val="100000"/>
              </a:lnSpc>
              <a:spcBef>
                <a:spcPts val="560"/>
              </a:spcBef>
            </a:pPr>
            <a:r>
              <a:rPr lang="pl-PL" sz="2000" spc="-136" dirty="0">
                <a:solidFill>
                  <a:srgbClr val="53B162"/>
                </a:solidFill>
              </a:rPr>
              <a:t>Z</a:t>
            </a:r>
            <a:r>
              <a:rPr sz="2000" spc="-136" dirty="0" err="1">
                <a:solidFill>
                  <a:srgbClr val="53B162"/>
                </a:solidFill>
              </a:rPr>
              <a:t>równoważona</a:t>
            </a:r>
            <a:r>
              <a:rPr sz="2000" spc="-136" dirty="0">
                <a:solidFill>
                  <a:srgbClr val="53B162"/>
                </a:solidFill>
              </a:rPr>
              <a:t> </a:t>
            </a:r>
            <a:r>
              <a:rPr sz="2000" spc="-123" dirty="0">
                <a:solidFill>
                  <a:srgbClr val="53B162"/>
                </a:solidFill>
              </a:rPr>
              <a:t>produkcja</a:t>
            </a:r>
            <a:r>
              <a:rPr sz="2000" spc="-130" dirty="0">
                <a:solidFill>
                  <a:srgbClr val="53B162"/>
                </a:solidFill>
              </a:rPr>
              <a:t> </a:t>
            </a:r>
            <a:r>
              <a:rPr sz="2000" spc="-130" dirty="0" err="1">
                <a:solidFill>
                  <a:srgbClr val="53B162"/>
                </a:solidFill>
              </a:rPr>
              <a:t>przemysłowa</a:t>
            </a:r>
            <a:r>
              <a:rPr sz="2000" spc="-130" dirty="0">
                <a:solidFill>
                  <a:srgbClr val="53B162"/>
                </a:solidFill>
              </a:rPr>
              <a:t>,</a:t>
            </a:r>
            <a:endParaRPr lang="pl-PL" sz="2000" spc="-130" dirty="0">
              <a:solidFill>
                <a:srgbClr val="53B162"/>
              </a:solidFill>
            </a:endParaRPr>
          </a:p>
          <a:p>
            <a:pPr marL="3954978">
              <a:lnSpc>
                <a:spcPct val="100000"/>
              </a:lnSpc>
              <a:spcBef>
                <a:spcPts val="560"/>
              </a:spcBef>
            </a:pPr>
            <a:r>
              <a:rPr lang="pl-PL" sz="2000" spc="-130" dirty="0">
                <a:solidFill>
                  <a:srgbClr val="53B162"/>
                </a:solidFill>
              </a:rPr>
              <a:t>Zrównoważona konsumpcja</a:t>
            </a:r>
          </a:p>
          <a:p>
            <a:pPr marL="3954978">
              <a:lnSpc>
                <a:spcPct val="100000"/>
              </a:lnSpc>
              <a:spcBef>
                <a:spcPts val="560"/>
              </a:spcBef>
            </a:pPr>
            <a:r>
              <a:rPr lang="pl-PL" sz="2000" spc="-130" dirty="0" err="1">
                <a:solidFill>
                  <a:srgbClr val="53B162"/>
                </a:solidFill>
              </a:rPr>
              <a:t>Biogospodarka</a:t>
            </a:r>
            <a:endParaRPr lang="pl-PL" sz="2000" spc="-130" dirty="0">
              <a:solidFill>
                <a:srgbClr val="53B162"/>
              </a:solidFill>
            </a:endParaRPr>
          </a:p>
          <a:p>
            <a:pPr marL="3954978">
              <a:lnSpc>
                <a:spcPct val="100000"/>
              </a:lnSpc>
              <a:spcBef>
                <a:spcPts val="560"/>
              </a:spcBef>
            </a:pPr>
            <a:r>
              <a:rPr lang="pl-PL" sz="2000" spc="-130" dirty="0">
                <a:solidFill>
                  <a:srgbClr val="53B162"/>
                </a:solidFill>
              </a:rPr>
              <a:t>Nowe modele biznesowe.</a:t>
            </a:r>
            <a:endParaRPr sz="2000" spc="-130" dirty="0">
              <a:solidFill>
                <a:srgbClr val="53B162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256B5A1-1AA4-44E2-8117-1840436C0A51}"/>
              </a:ext>
            </a:extLst>
          </p:cNvPr>
          <p:cNvSpPr txBox="1">
            <a:spLocks/>
          </p:cNvSpPr>
          <p:nvPr/>
        </p:nvSpPr>
        <p:spPr>
          <a:xfrm>
            <a:off x="5431475" y="462572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 "/>
              </a:rPr>
              <a:t>Cyrkularność Polski</a:t>
            </a:r>
          </a:p>
        </p:txBody>
      </p:sp>
    </p:spTree>
    <p:extLst>
      <p:ext uri="{BB962C8B-B14F-4D97-AF65-F5344CB8AC3E}">
        <p14:creationId xmlns:p14="http://schemas.microsoft.com/office/powerpoint/2010/main" val="7679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53488" y="265358"/>
            <a:ext cx="3455247" cy="4787477"/>
            <a:chOff x="12530232" y="398037"/>
            <a:chExt cx="5182870" cy="7181215"/>
          </a:xfrm>
        </p:grpSpPr>
        <p:sp>
          <p:nvSpPr>
            <p:cNvPr id="4" name="object 4"/>
            <p:cNvSpPr/>
            <p:nvPr/>
          </p:nvSpPr>
          <p:spPr>
            <a:xfrm>
              <a:off x="12530232" y="398037"/>
              <a:ext cx="5099289" cy="43014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3664884" y="3541440"/>
              <a:ext cx="4048140" cy="403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8776" y="1834162"/>
            <a:ext cx="6812280" cy="3935522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lnSpc>
                <a:spcPts val="1600"/>
              </a:lnSpc>
              <a:spcBef>
                <a:spcPts val="87"/>
              </a:spcBef>
            </a:pPr>
            <a:r>
              <a:rPr sz="1200" b="1" u="heavy" spc="-347" dirty="0">
                <a:solidFill>
                  <a:srgbClr val="89C48A"/>
                </a:solidFill>
                <a:uFill>
                  <a:solidFill>
                    <a:srgbClr val="53B162"/>
                  </a:solidFill>
                </a:uFill>
                <a:latin typeface="Calibri  "/>
                <a:cs typeface="Times New Roman"/>
              </a:rPr>
              <a:t> </a:t>
            </a:r>
            <a:r>
              <a:rPr sz="1600" b="1" dirty="0">
                <a:solidFill>
                  <a:srgbClr val="89C48A"/>
                </a:solidFill>
                <a:latin typeface="Calibri  "/>
              </a:rPr>
              <a:t>KE zidentyfikowała dla całej UE sektory GOZ, dokonała ich oceny</a:t>
            </a:r>
          </a:p>
          <a:p>
            <a:pPr marL="8467">
              <a:lnSpc>
                <a:spcPts val="1600"/>
              </a:lnSpc>
            </a:pPr>
            <a:r>
              <a:rPr sz="1600" b="1" dirty="0">
                <a:solidFill>
                  <a:srgbClr val="89C48A"/>
                </a:solidFill>
                <a:latin typeface="Calibri  "/>
              </a:rPr>
              <a:t>i zaproponowała wskaźniki monitorowania.</a:t>
            </a:r>
          </a:p>
          <a:p>
            <a:pPr marL="317093" marR="3818658">
              <a:lnSpc>
                <a:spcPts val="1653"/>
              </a:lnSpc>
            </a:pPr>
            <a:endParaRPr lang="pl-PL" sz="1400" spc="-40" dirty="0">
              <a:latin typeface="Calibri  "/>
            </a:endParaRPr>
          </a:p>
          <a:p>
            <a:pPr marL="602843" marR="3818658" indent="-285750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sz="1400" b="1" spc="-40" dirty="0" err="1">
                <a:latin typeface="Calibri  "/>
              </a:rPr>
              <a:t>produkcja</a:t>
            </a:r>
            <a:r>
              <a:rPr sz="1400" b="1" spc="-40" dirty="0">
                <a:latin typeface="Calibri  "/>
              </a:rPr>
              <a:t> i </a:t>
            </a:r>
            <a:r>
              <a:rPr sz="1400" b="1" spc="-40" dirty="0" err="1">
                <a:latin typeface="Calibri  "/>
              </a:rPr>
              <a:t>konsumpcja</a:t>
            </a:r>
            <a:r>
              <a:rPr sz="1400" b="1" spc="-40" dirty="0">
                <a:latin typeface="Calibri  "/>
              </a:rPr>
              <a:t>,</a:t>
            </a:r>
            <a:endParaRPr lang="pl-PL" sz="1400" b="1" spc="-40" dirty="0">
              <a:latin typeface="Calibri  "/>
            </a:endParaRPr>
          </a:p>
          <a:p>
            <a:pPr marL="602843" marR="3818658" indent="-285750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sz="1400" b="1" spc="-40" dirty="0" err="1">
                <a:latin typeface="Calibri  "/>
              </a:rPr>
              <a:t>gospodarowanie</a:t>
            </a:r>
            <a:r>
              <a:rPr sz="1400" b="1" spc="-40" dirty="0">
                <a:latin typeface="Calibri  "/>
              </a:rPr>
              <a:t> </a:t>
            </a:r>
            <a:r>
              <a:rPr sz="1400" b="1" spc="-40" dirty="0" err="1">
                <a:latin typeface="Calibri  "/>
              </a:rPr>
              <a:t>odpadami</a:t>
            </a:r>
            <a:r>
              <a:rPr sz="1400" b="1" spc="-40" dirty="0">
                <a:latin typeface="Calibri  "/>
              </a:rPr>
              <a:t>,</a:t>
            </a:r>
            <a:endParaRPr lang="pl-PL" sz="1400" b="1" spc="-40" dirty="0">
              <a:latin typeface="Calibri  "/>
            </a:endParaRPr>
          </a:p>
          <a:p>
            <a:pPr marL="602843" marR="3818658" indent="-285750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sz="1400" b="1" spc="-40" dirty="0" err="1">
                <a:latin typeface="Calibri  "/>
              </a:rPr>
              <a:t>surowce</a:t>
            </a:r>
            <a:r>
              <a:rPr sz="1400" b="1" spc="-40" dirty="0">
                <a:latin typeface="Calibri  "/>
              </a:rPr>
              <a:t> </a:t>
            </a:r>
            <a:r>
              <a:rPr sz="1400" b="1" spc="-40" dirty="0" err="1">
                <a:latin typeface="Calibri  "/>
              </a:rPr>
              <a:t>wtórne</a:t>
            </a:r>
            <a:r>
              <a:rPr sz="1400" b="1" spc="-40" dirty="0">
                <a:latin typeface="Calibri  "/>
              </a:rPr>
              <a:t>,</a:t>
            </a:r>
            <a:endParaRPr lang="pl-PL" sz="1400" b="1" spc="-40" dirty="0">
              <a:latin typeface="Calibri  "/>
            </a:endParaRPr>
          </a:p>
          <a:p>
            <a:pPr marL="602843" marR="3818658" indent="-285750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sz="1400" b="1" spc="-40" dirty="0" err="1">
                <a:latin typeface="Calibri  "/>
              </a:rPr>
              <a:t>konkurencyjność</a:t>
            </a:r>
            <a:r>
              <a:rPr sz="1400" b="1" spc="-40" dirty="0">
                <a:latin typeface="Calibri  "/>
              </a:rPr>
              <a:t> </a:t>
            </a:r>
            <a:r>
              <a:rPr sz="1400" b="1" spc="-40" dirty="0" err="1">
                <a:latin typeface="Calibri  "/>
              </a:rPr>
              <a:t>i</a:t>
            </a:r>
            <a:r>
              <a:rPr sz="1400" b="1" spc="-40" dirty="0">
                <a:latin typeface="Calibri  "/>
              </a:rPr>
              <a:t> </a:t>
            </a:r>
            <a:r>
              <a:rPr sz="1400" b="1" spc="-40" dirty="0" err="1">
                <a:latin typeface="Calibri  "/>
              </a:rPr>
              <a:t>innowacje</a:t>
            </a:r>
            <a:r>
              <a:rPr sz="1400" b="1" spc="-40" dirty="0">
                <a:latin typeface="Calibri  "/>
              </a:rPr>
              <a:t>.</a:t>
            </a:r>
          </a:p>
          <a:p>
            <a:pPr marL="8467">
              <a:lnSpc>
                <a:spcPts val="1600"/>
              </a:lnSpc>
            </a:pPr>
            <a:endParaRPr lang="pl-PL" sz="1600" dirty="0">
              <a:latin typeface="Calibri  "/>
            </a:endParaRPr>
          </a:p>
          <a:p>
            <a:pPr marL="8467">
              <a:lnSpc>
                <a:spcPts val="1600"/>
              </a:lnSpc>
            </a:pPr>
            <a:r>
              <a:rPr lang="pl-PL" sz="1400" spc="-40" dirty="0">
                <a:latin typeface="Calibri  "/>
              </a:rPr>
              <a:t>D</a:t>
            </a:r>
            <a:r>
              <a:rPr sz="1400" spc="-40" dirty="0">
                <a:latin typeface="Calibri  "/>
              </a:rPr>
              <a:t>la każdego z tych obszarów zaproponowano jeden lub kilka wskaźników, np:</a:t>
            </a:r>
          </a:p>
          <a:p>
            <a:pPr>
              <a:spcBef>
                <a:spcPts val="10"/>
              </a:spcBef>
            </a:pPr>
            <a:endParaRPr sz="2000" dirty="0">
              <a:latin typeface="Calibri  "/>
              <a:cs typeface="Verdana"/>
            </a:endParaRPr>
          </a:p>
          <a:p>
            <a:pPr marL="294217" marR="229458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sz="1400" spc="-40" dirty="0">
                <a:latin typeface="Calibri  "/>
              </a:rPr>
              <a:t>samowystarczalność UE w zakresie dostępu do surowców (w tym dla tzw.  surowców krytycznych),</a:t>
            </a:r>
          </a:p>
          <a:p>
            <a:pPr marL="294217" marR="3254749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sz="1400" spc="-40" dirty="0">
                <a:latin typeface="Calibri  "/>
              </a:rPr>
              <a:t>udział zielonych zamówień publicznych,  wielkość wytwarzanych odpadów,</a:t>
            </a:r>
          </a:p>
          <a:p>
            <a:pPr marL="294217" marR="153593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sz="1400" spc="-40" dirty="0">
                <a:latin typeface="Calibri  "/>
              </a:rPr>
              <a:t>poziom recyklingu dla poszczególnych strumieni odpadów,  wysokość inwestycji w działania i sektory GOZ,</a:t>
            </a:r>
            <a:endParaRPr lang="pl-PL" sz="1400" spc="-40" dirty="0">
              <a:latin typeface="Calibri  "/>
            </a:endParaRPr>
          </a:p>
          <a:p>
            <a:pPr marL="294217" marR="153593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sz="1400" spc="-40" dirty="0" err="1">
                <a:latin typeface="Calibri  "/>
              </a:rPr>
              <a:t>liczba</a:t>
            </a:r>
            <a:r>
              <a:rPr sz="1400" spc="-40" dirty="0">
                <a:latin typeface="Calibri  "/>
              </a:rPr>
              <a:t> patentów związanych z gospodarowaniem i recyklingiem odpadami.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657" y="6074091"/>
            <a:ext cx="8733790" cy="24109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lnSpc>
                <a:spcPts val="887"/>
              </a:lnSpc>
              <a:spcBef>
                <a:spcPts val="80"/>
              </a:spcBef>
            </a:pPr>
            <a:r>
              <a:rPr sz="767" b="1" i="1" spc="-50" dirty="0">
                <a:cs typeface="Verdana"/>
              </a:rPr>
              <a:t>Źródło: </a:t>
            </a:r>
            <a:r>
              <a:rPr sz="767" b="1" i="1" spc="-53" dirty="0">
                <a:cs typeface="Verdana"/>
              </a:rPr>
              <a:t>SPRAWOZDANIE </a:t>
            </a:r>
            <a:r>
              <a:rPr sz="767" b="1" i="1" spc="-87" dirty="0">
                <a:cs typeface="Verdana"/>
              </a:rPr>
              <a:t>KOMISJI </a:t>
            </a:r>
            <a:r>
              <a:rPr sz="767" b="1" i="1" spc="-60" dirty="0">
                <a:cs typeface="Verdana"/>
              </a:rPr>
              <a:t>DLA </a:t>
            </a:r>
            <a:r>
              <a:rPr sz="767" b="1" i="1" spc="-47" dirty="0">
                <a:cs typeface="Verdana"/>
              </a:rPr>
              <a:t>PARLAMENTU </a:t>
            </a:r>
            <a:r>
              <a:rPr sz="767" b="1" i="1" spc="-53" dirty="0">
                <a:cs typeface="Verdana"/>
              </a:rPr>
              <a:t>EUROPEJSKIEGO, RADY, EUROPEJSKIEGO </a:t>
            </a:r>
            <a:r>
              <a:rPr sz="767" b="1" i="1" spc="-57" dirty="0">
                <a:cs typeface="Verdana"/>
              </a:rPr>
              <a:t>KOMITETU </a:t>
            </a:r>
            <a:r>
              <a:rPr sz="767" b="1" i="1" spc="-37" dirty="0">
                <a:cs typeface="Verdana"/>
              </a:rPr>
              <a:t>EKONOMICZNO-SPOŁECZNEGO </a:t>
            </a:r>
            <a:r>
              <a:rPr sz="767" b="1" i="1" spc="-203" dirty="0">
                <a:cs typeface="Verdana"/>
              </a:rPr>
              <a:t>I </a:t>
            </a:r>
            <a:r>
              <a:rPr sz="767" b="1" i="1" spc="-57" dirty="0">
                <a:cs typeface="Verdana"/>
              </a:rPr>
              <a:t>KOMITETU </a:t>
            </a:r>
            <a:r>
              <a:rPr sz="767" b="1" i="1" spc="-47" dirty="0">
                <a:cs typeface="Verdana"/>
              </a:rPr>
              <a:t>REGIONÓW </a:t>
            </a:r>
            <a:r>
              <a:rPr sz="767" b="1" i="1" spc="-27" dirty="0">
                <a:cs typeface="Verdana"/>
              </a:rPr>
              <a:t>z</a:t>
            </a:r>
            <a:r>
              <a:rPr sz="767" b="1" i="1" spc="193" dirty="0">
                <a:cs typeface="Verdana"/>
              </a:rPr>
              <a:t> </a:t>
            </a:r>
            <a:r>
              <a:rPr sz="767" b="1" i="1" spc="-60" dirty="0">
                <a:cs typeface="Verdana"/>
              </a:rPr>
              <a:t>wdrażania</a:t>
            </a:r>
            <a:endParaRPr sz="767" dirty="0">
              <a:cs typeface="Verdana"/>
            </a:endParaRPr>
          </a:p>
          <a:p>
            <a:pPr marL="8467">
              <a:lnSpc>
                <a:spcPts val="883"/>
              </a:lnSpc>
            </a:pPr>
            <a:r>
              <a:rPr sz="767" b="1" i="1" spc="-53" dirty="0">
                <a:cs typeface="Verdana"/>
              </a:rPr>
              <a:t>planu </a:t>
            </a:r>
            <a:r>
              <a:rPr sz="767" b="1" i="1" spc="-50" dirty="0">
                <a:cs typeface="Verdana"/>
              </a:rPr>
              <a:t>działania </a:t>
            </a:r>
            <a:r>
              <a:rPr sz="767" b="1" i="1" spc="-23" dirty="0">
                <a:cs typeface="Verdana"/>
              </a:rPr>
              <a:t>dotyczącego </a:t>
            </a:r>
            <a:r>
              <a:rPr sz="767" b="1" i="1" spc="-40" dirty="0">
                <a:cs typeface="Verdana"/>
              </a:rPr>
              <a:t>gospodarki </a:t>
            </a:r>
            <a:r>
              <a:rPr sz="767" b="1" i="1" spc="-20" dirty="0">
                <a:cs typeface="Verdana"/>
              </a:rPr>
              <a:t>o </a:t>
            </a:r>
            <a:r>
              <a:rPr sz="767" b="1" i="1" spc="-40" dirty="0">
                <a:cs typeface="Verdana"/>
              </a:rPr>
              <a:t>obiegu </a:t>
            </a:r>
            <a:r>
              <a:rPr sz="767" b="1" i="1" spc="-60" dirty="0">
                <a:cs typeface="Verdana"/>
              </a:rPr>
              <a:t>zamkniętym, </a:t>
            </a:r>
            <a:r>
              <a:rPr sz="767" b="1" i="1" spc="-43" dirty="0">
                <a:cs typeface="Verdana"/>
              </a:rPr>
              <a:t>Bruksela </a:t>
            </a:r>
            <a:r>
              <a:rPr sz="767" b="1" i="1" spc="-60" dirty="0">
                <a:cs typeface="Verdana"/>
              </a:rPr>
              <a:t>04.03.2019, </a:t>
            </a:r>
            <a:r>
              <a:rPr sz="767" b="1" i="1" spc="-70" dirty="0">
                <a:cs typeface="Verdana"/>
              </a:rPr>
              <a:t>COM(2019) </a:t>
            </a:r>
            <a:r>
              <a:rPr sz="767" b="1" i="1" spc="-83" dirty="0">
                <a:cs typeface="Verdana"/>
              </a:rPr>
              <a:t>190</a:t>
            </a:r>
            <a:r>
              <a:rPr sz="767" b="1" i="1" spc="-87" dirty="0">
                <a:cs typeface="Verdana"/>
              </a:rPr>
              <a:t> </a:t>
            </a:r>
            <a:r>
              <a:rPr sz="767" b="1" i="1" spc="-53" dirty="0">
                <a:cs typeface="Verdana"/>
              </a:rPr>
              <a:t>final</a:t>
            </a:r>
            <a:endParaRPr sz="767" dirty="0">
              <a:cs typeface="Verdana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CDBA83E-557C-4DA4-8903-D6BC24966D14}"/>
              </a:ext>
            </a:extLst>
          </p:cNvPr>
          <p:cNvSpPr txBox="1">
            <a:spLocks/>
          </p:cNvSpPr>
          <p:nvPr/>
        </p:nvSpPr>
        <p:spPr>
          <a:xfrm>
            <a:off x="2926904" y="43372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 "/>
              </a:rPr>
              <a:t>Wskaźniki 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155" y="1864870"/>
            <a:ext cx="10546079" cy="666572"/>
          </a:xfrm>
          <a:prstGeom prst="rect">
            <a:avLst/>
          </a:prstGeom>
        </p:spPr>
        <p:txBody>
          <a:bodyPr vert="horz" wrap="square" lIns="0" tIns="9313" rIns="0" bIns="0" rtlCol="0" anchor="ctr">
            <a:spAutoFit/>
          </a:bodyPr>
          <a:lstStyle/>
          <a:p>
            <a:pPr marR="69429" algn="ctr">
              <a:lnSpc>
                <a:spcPct val="100000"/>
              </a:lnSpc>
              <a:spcBef>
                <a:spcPts val="73"/>
              </a:spcBef>
            </a:pPr>
            <a:r>
              <a:rPr sz="2100" b="1" dirty="0">
                <a:solidFill>
                  <a:srgbClr val="93D83A"/>
                </a:solidFill>
                <a:latin typeface="+mn-lt"/>
                <a:cs typeface="Verdana"/>
              </a:rPr>
              <a:t>Gospodarka </a:t>
            </a:r>
            <a:r>
              <a:rPr sz="2100" b="1" spc="70" dirty="0">
                <a:solidFill>
                  <a:srgbClr val="93D83A"/>
                </a:solidFill>
                <a:latin typeface="+mn-lt"/>
                <a:cs typeface="Verdana"/>
              </a:rPr>
              <a:t>o</a:t>
            </a:r>
            <a:r>
              <a:rPr sz="2100" b="1" spc="-303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7" dirty="0">
                <a:solidFill>
                  <a:srgbClr val="93D83A"/>
                </a:solidFill>
                <a:latin typeface="+mn-lt"/>
                <a:cs typeface="Verdana"/>
              </a:rPr>
              <a:t>obiegu</a:t>
            </a:r>
            <a:endParaRPr sz="2100" b="1" dirty="0">
              <a:solidFill>
                <a:srgbClr val="93D83A"/>
              </a:solidFill>
              <a:latin typeface="+mn-lt"/>
              <a:cs typeface="Verdana"/>
            </a:endParaRPr>
          </a:p>
          <a:p>
            <a:pPr marL="8044" marR="3387" algn="ctr">
              <a:lnSpc>
                <a:spcPts val="2647"/>
              </a:lnSpc>
              <a:spcBef>
                <a:spcPts val="110"/>
              </a:spcBef>
            </a:pPr>
            <a:r>
              <a:rPr sz="2100" b="1" spc="-150" dirty="0">
                <a:solidFill>
                  <a:srgbClr val="93D83A"/>
                </a:solidFill>
                <a:latin typeface="+mn-lt"/>
                <a:cs typeface="Verdana"/>
              </a:rPr>
              <a:t>(ang.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27" dirty="0">
                <a:solidFill>
                  <a:srgbClr val="93D83A"/>
                </a:solidFill>
                <a:latin typeface="+mn-lt"/>
                <a:cs typeface="Verdana"/>
              </a:rPr>
              <a:t>circular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40" dirty="0">
                <a:solidFill>
                  <a:srgbClr val="93D83A"/>
                </a:solidFill>
                <a:latin typeface="+mn-lt"/>
                <a:cs typeface="Verdana"/>
              </a:rPr>
              <a:t>economy)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30" dirty="0">
                <a:solidFill>
                  <a:srgbClr val="93D83A"/>
                </a:solidFill>
                <a:latin typeface="+mn-lt"/>
                <a:cs typeface="Verdana"/>
              </a:rPr>
              <a:t>stanowi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40" dirty="0">
                <a:solidFill>
                  <a:srgbClr val="93D83A"/>
                </a:solidFill>
                <a:latin typeface="+mn-lt"/>
                <a:cs typeface="Verdana"/>
              </a:rPr>
              <a:t>jeden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17" dirty="0">
                <a:solidFill>
                  <a:srgbClr val="93D83A"/>
                </a:solidFill>
                <a:latin typeface="+mn-lt"/>
                <a:cs typeface="Verdana"/>
              </a:rPr>
              <a:t>z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33" dirty="0">
                <a:solidFill>
                  <a:srgbClr val="93D83A"/>
                </a:solidFill>
                <a:latin typeface="+mn-lt"/>
                <a:cs typeface="Verdana"/>
              </a:rPr>
              <a:t>priorytetów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43" dirty="0">
                <a:solidFill>
                  <a:srgbClr val="93D83A"/>
                </a:solidFill>
                <a:latin typeface="+mn-lt"/>
                <a:cs typeface="Verdana"/>
              </a:rPr>
              <a:t>polityki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7" dirty="0">
                <a:solidFill>
                  <a:srgbClr val="93D83A"/>
                </a:solidFill>
                <a:latin typeface="+mn-lt"/>
                <a:cs typeface="Verdana"/>
              </a:rPr>
              <a:t>gospodarczej</a:t>
            </a:r>
            <a:r>
              <a:rPr sz="2100" b="1" spc="-147" dirty="0">
                <a:solidFill>
                  <a:srgbClr val="93D83A"/>
                </a:solidFill>
                <a:latin typeface="+mn-lt"/>
                <a:cs typeface="Verdana"/>
              </a:rPr>
              <a:t> </a:t>
            </a:r>
            <a:r>
              <a:rPr sz="2100" b="1" spc="-83" dirty="0">
                <a:solidFill>
                  <a:srgbClr val="93D83A"/>
                </a:solidFill>
                <a:latin typeface="+mn-lt"/>
                <a:cs typeface="Verdana"/>
              </a:rPr>
              <a:t>Komisji  </a:t>
            </a:r>
            <a:r>
              <a:rPr sz="2100" b="1" spc="-73" dirty="0">
                <a:solidFill>
                  <a:srgbClr val="93D83A"/>
                </a:solidFill>
                <a:latin typeface="+mn-lt"/>
                <a:cs typeface="Verdana"/>
              </a:rPr>
              <a:t>Europejskiej.</a:t>
            </a:r>
            <a:endParaRPr sz="2100" b="1" dirty="0">
              <a:solidFill>
                <a:srgbClr val="93D83A"/>
              </a:solidFill>
              <a:latin typeface="+mn-lt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676" y="3474425"/>
            <a:ext cx="10734860" cy="240715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94231" marR="288728" algn="ctr">
              <a:lnSpc>
                <a:spcPct val="107100"/>
              </a:lnSpc>
              <a:spcBef>
                <a:spcPts val="67"/>
              </a:spcBef>
            </a:pPr>
            <a:r>
              <a:rPr b="1" spc="-30" dirty="0">
                <a:solidFill>
                  <a:srgbClr val="58C7ED"/>
                </a:solidFill>
                <a:ea typeface="+mj-ea"/>
              </a:rPr>
              <a:t>UE</a:t>
            </a:r>
            <a:r>
              <a:rPr spc="-30" dirty="0">
                <a:ea typeface="+mj-ea"/>
              </a:rPr>
              <a:t>- Koncepcja ta zakłada, że wszelkie produkty, materiały oraz surowce powinny  pozostawać w gospodarce tak długo, jak to jest możliwe, a wytwarzanie odpadów  powinno być jak najbardziej zminimalizowane.</a:t>
            </a:r>
          </a:p>
          <a:p>
            <a:pPr>
              <a:spcBef>
                <a:spcPts val="10"/>
              </a:spcBef>
            </a:pPr>
            <a:endParaRPr spc="-30" dirty="0">
              <a:ea typeface="+mj-ea"/>
            </a:endParaRPr>
          </a:p>
          <a:p>
            <a:pPr marL="8467" marR="3387" indent="-423" algn="ctr">
              <a:lnSpc>
                <a:spcPct val="107100"/>
              </a:lnSpc>
            </a:pPr>
            <a:r>
              <a:rPr b="1" spc="-30" dirty="0">
                <a:solidFill>
                  <a:srgbClr val="58C7ED"/>
                </a:solidFill>
                <a:ea typeface="+mj-ea"/>
              </a:rPr>
              <a:t>UNEP</a:t>
            </a:r>
            <a:r>
              <a:rPr spc="-30" dirty="0">
                <a:ea typeface="+mj-ea"/>
              </a:rPr>
              <a:t>- równowaga pomiędzy rozwojem gospodarczym ze środowiskiem i ochroną  zasobów w celu wyeliminowania odpadów, zwrotu składników odżywczych, recyklingu  środków trwałych, wykorzystania OZE</a:t>
            </a:r>
            <a:r>
              <a:rPr sz="1600" b="1" spc="-133" dirty="0">
                <a:solidFill>
                  <a:srgbClr val="53B162"/>
                </a:solidFill>
                <a:cs typeface="Verdana"/>
              </a:rPr>
              <a:t>.</a:t>
            </a:r>
            <a:endParaRPr sz="1600" dirty="0">
              <a:cs typeface="Verdana"/>
            </a:endParaRPr>
          </a:p>
          <a:p>
            <a:pPr marL="1296311" marR="1291231" algn="ctr">
              <a:lnSpc>
                <a:spcPct val="115799"/>
              </a:lnSpc>
              <a:spcBef>
                <a:spcPts val="1930"/>
              </a:spcBef>
            </a:pPr>
            <a:r>
              <a:rPr b="1" spc="-50" dirty="0">
                <a:solidFill>
                  <a:srgbClr val="FC672B"/>
                </a:solidFill>
                <a:cs typeface="Arial"/>
              </a:rPr>
              <a:t>GOZ- </a:t>
            </a:r>
            <a:r>
              <a:rPr b="1" spc="60" dirty="0">
                <a:solidFill>
                  <a:srgbClr val="FC672B"/>
                </a:solidFill>
                <a:cs typeface="Arial"/>
              </a:rPr>
              <a:t>poszukiwanie </a:t>
            </a:r>
            <a:r>
              <a:rPr b="1" spc="70" dirty="0">
                <a:solidFill>
                  <a:srgbClr val="FC672B"/>
                </a:solidFill>
                <a:cs typeface="Arial"/>
              </a:rPr>
              <a:t>rozwiązań </a:t>
            </a:r>
            <a:r>
              <a:rPr b="1" spc="90" dirty="0">
                <a:solidFill>
                  <a:srgbClr val="FC672B"/>
                </a:solidFill>
                <a:cs typeface="Arial"/>
              </a:rPr>
              <a:t>win-win </a:t>
            </a:r>
            <a:r>
              <a:rPr b="1" spc="100" dirty="0">
                <a:solidFill>
                  <a:srgbClr val="FC672B"/>
                </a:solidFill>
                <a:cs typeface="Arial"/>
              </a:rPr>
              <a:t>tj.</a:t>
            </a:r>
            <a:r>
              <a:rPr b="1" spc="-393" dirty="0">
                <a:solidFill>
                  <a:srgbClr val="FC672B"/>
                </a:solidFill>
                <a:cs typeface="Arial"/>
              </a:rPr>
              <a:t> </a:t>
            </a:r>
            <a:r>
              <a:rPr b="1" spc="47" dirty="0" err="1">
                <a:solidFill>
                  <a:srgbClr val="FC672B"/>
                </a:solidFill>
                <a:cs typeface="Arial"/>
              </a:rPr>
              <a:t>korzystnych</a:t>
            </a:r>
            <a:r>
              <a:rPr b="1" spc="47" dirty="0">
                <a:solidFill>
                  <a:srgbClr val="FC672B"/>
                </a:solidFill>
                <a:cs typeface="Arial"/>
              </a:rPr>
              <a:t> </a:t>
            </a:r>
            <a:r>
              <a:rPr b="1" spc="60" dirty="0" err="1">
                <a:solidFill>
                  <a:srgbClr val="FC672B"/>
                </a:solidFill>
                <a:cs typeface="Arial"/>
              </a:rPr>
              <a:t>ekonomicznie</a:t>
            </a:r>
            <a:r>
              <a:rPr b="1" spc="60" dirty="0">
                <a:solidFill>
                  <a:srgbClr val="FC672B"/>
                </a:solidFill>
                <a:cs typeface="Arial"/>
              </a:rPr>
              <a:t> i </a:t>
            </a:r>
            <a:r>
              <a:rPr b="1" spc="40" dirty="0">
                <a:solidFill>
                  <a:srgbClr val="FC672B"/>
                </a:solidFill>
                <a:cs typeface="Arial"/>
              </a:rPr>
              <a:t>przyjaznych </a:t>
            </a:r>
            <a:r>
              <a:rPr b="1" spc="70" dirty="0" err="1">
                <a:solidFill>
                  <a:srgbClr val="FC672B"/>
                </a:solidFill>
                <a:cs typeface="Arial"/>
              </a:rPr>
              <a:t>dla</a:t>
            </a:r>
            <a:r>
              <a:rPr b="1" spc="-343" dirty="0">
                <a:solidFill>
                  <a:srgbClr val="FC672B"/>
                </a:solidFill>
                <a:cs typeface="Arial"/>
              </a:rPr>
              <a:t> </a:t>
            </a:r>
            <a:r>
              <a:rPr lang="pl-PL" b="1" spc="-343">
                <a:solidFill>
                  <a:srgbClr val="FC672B"/>
                </a:solidFill>
                <a:cs typeface="Arial"/>
              </a:rPr>
              <a:t>    </a:t>
            </a:r>
            <a:r>
              <a:rPr b="1" spc="40">
                <a:solidFill>
                  <a:srgbClr val="FC672B"/>
                </a:solidFill>
                <a:cs typeface="Arial"/>
              </a:rPr>
              <a:t>środowiska</a:t>
            </a:r>
            <a:r>
              <a:rPr b="1" spc="40" dirty="0">
                <a:solidFill>
                  <a:srgbClr val="FC672B"/>
                </a:solidFill>
                <a:cs typeface="Arial"/>
              </a:rPr>
              <a:t>.</a:t>
            </a:r>
            <a:endParaRPr dirty="0">
              <a:solidFill>
                <a:srgbClr val="FC672B"/>
              </a:solidFill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61BCD10-A374-403F-A1CC-6A8F2FA0E308}"/>
              </a:ext>
            </a:extLst>
          </p:cNvPr>
          <p:cNvSpPr txBox="1">
            <a:spLocks/>
          </p:cNvSpPr>
          <p:nvPr/>
        </p:nvSpPr>
        <p:spPr>
          <a:xfrm>
            <a:off x="2565582" y="641976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Gospodarka o obiegu zamkniętym (GOZ) (1)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F564419-44FF-4531-95F8-F704AC31F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4" t="1178" r="7580"/>
          <a:stretch/>
        </p:blipFill>
        <p:spPr>
          <a:xfrm rot="16200000">
            <a:off x="5683656" y="-197412"/>
            <a:ext cx="278647" cy="64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6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03402" y="89"/>
            <a:ext cx="3486139" cy="492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693553" y="1794682"/>
            <a:ext cx="7302077" cy="2359619"/>
          </a:xfrm>
          <a:prstGeom prst="rect">
            <a:avLst/>
          </a:prstGeom>
        </p:spPr>
        <p:txBody>
          <a:bodyPr vert="horz" wrap="square" lIns="0" tIns="17779" rIns="0" bIns="0" rtlCol="0">
            <a:spAutoFit/>
          </a:bodyPr>
          <a:lstStyle/>
          <a:p>
            <a:pPr marL="235385" marR="310319">
              <a:lnSpc>
                <a:spcPts val="1453"/>
              </a:lnSpc>
              <a:spcBef>
                <a:spcPts val="139"/>
              </a:spcBef>
            </a:pPr>
            <a:r>
              <a:rPr sz="1600" b="1" spc="-80" dirty="0">
                <a:cs typeface="Verdana"/>
              </a:rPr>
              <a:t>System </a:t>
            </a:r>
            <a:r>
              <a:rPr sz="1600" b="1" spc="-110" dirty="0">
                <a:cs typeface="Verdana"/>
              </a:rPr>
              <a:t>monitorowania </a:t>
            </a:r>
            <a:r>
              <a:rPr sz="1600" b="1" spc="-37" dirty="0">
                <a:cs typeface="Verdana"/>
              </a:rPr>
              <a:t>GOZ </a:t>
            </a:r>
            <a:r>
              <a:rPr sz="1600" b="1" spc="-103" dirty="0">
                <a:cs typeface="Verdana"/>
              </a:rPr>
              <a:t>komplementarny i </a:t>
            </a:r>
            <a:r>
              <a:rPr sz="1600" b="1" spc="-93" dirty="0">
                <a:cs typeface="Verdana"/>
              </a:rPr>
              <a:t>spójny </a:t>
            </a:r>
            <a:r>
              <a:rPr sz="1600" b="1" spc="-53" dirty="0">
                <a:cs typeface="Verdana"/>
              </a:rPr>
              <a:t>z </a:t>
            </a:r>
            <a:r>
              <a:rPr sz="1600" b="1" spc="-73" dirty="0">
                <a:cs typeface="Verdana"/>
              </a:rPr>
              <a:t>celami </a:t>
            </a:r>
            <a:r>
              <a:rPr sz="1600" b="1" spc="-87" dirty="0">
                <a:cs typeface="Verdana"/>
              </a:rPr>
              <a:t>głównych </a:t>
            </a:r>
            <a:r>
              <a:rPr sz="1600" b="1" spc="-103" dirty="0">
                <a:cs typeface="Verdana"/>
              </a:rPr>
              <a:t>dokumentów  </a:t>
            </a:r>
            <a:r>
              <a:rPr sz="1600" b="1" spc="-90" dirty="0">
                <a:cs typeface="Verdana"/>
              </a:rPr>
              <a:t>strategicznych</a:t>
            </a:r>
            <a:r>
              <a:rPr sz="1600" spc="-90" dirty="0">
                <a:cs typeface="Verdana"/>
              </a:rPr>
              <a:t>:</a:t>
            </a:r>
            <a:endParaRPr sz="1600" dirty="0">
              <a:cs typeface="Verdana"/>
            </a:endParaRPr>
          </a:p>
          <a:p>
            <a:pPr marL="235385">
              <a:lnSpc>
                <a:spcPts val="1467"/>
              </a:lnSpc>
              <a:spcBef>
                <a:spcPts val="1370"/>
              </a:spcBef>
            </a:pPr>
            <a:r>
              <a:rPr sz="1600" spc="-30" dirty="0">
                <a:solidFill>
                  <a:srgbClr val="93D83A"/>
                </a:solidFill>
                <a:cs typeface="Verdana"/>
              </a:rPr>
              <a:t>Strategia </a:t>
            </a:r>
            <a:r>
              <a:rPr sz="1600" spc="-53" dirty="0">
                <a:solidFill>
                  <a:srgbClr val="93D83A"/>
                </a:solidFill>
                <a:cs typeface="Verdana"/>
              </a:rPr>
              <a:t>na </a:t>
            </a:r>
            <a:r>
              <a:rPr sz="1600" spc="13" dirty="0">
                <a:solidFill>
                  <a:srgbClr val="93D83A"/>
                </a:solidFill>
                <a:cs typeface="Verdana"/>
              </a:rPr>
              <a:t>rzecz </a:t>
            </a:r>
            <a:r>
              <a:rPr sz="1600" dirty="0">
                <a:solidFill>
                  <a:srgbClr val="93D83A"/>
                </a:solidFill>
                <a:cs typeface="Verdana"/>
              </a:rPr>
              <a:t>Odpowiedzialnego</a:t>
            </a:r>
            <a:r>
              <a:rPr sz="1600" spc="-293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7" dirty="0">
                <a:solidFill>
                  <a:srgbClr val="93D83A"/>
                </a:solidFill>
                <a:cs typeface="Verdana"/>
              </a:rPr>
              <a:t>Rozwoju</a:t>
            </a:r>
            <a:endParaRPr sz="1600" dirty="0">
              <a:solidFill>
                <a:srgbClr val="93D83A"/>
              </a:solidFill>
              <a:cs typeface="Verdana"/>
            </a:endParaRPr>
          </a:p>
          <a:p>
            <a:pPr marL="235385">
              <a:lnSpc>
                <a:spcPts val="1450"/>
              </a:lnSpc>
            </a:pPr>
            <a:r>
              <a:rPr sz="1600" b="1" spc="-83" dirty="0">
                <a:solidFill>
                  <a:srgbClr val="93D83A"/>
                </a:solidFill>
                <a:cs typeface="Verdana"/>
              </a:rPr>
              <a:t>Strategia</a:t>
            </a:r>
            <a:r>
              <a:rPr sz="1600" b="1" spc="-9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b="1" spc="-87" dirty="0">
                <a:solidFill>
                  <a:srgbClr val="93D83A"/>
                </a:solidFill>
                <a:cs typeface="Verdana"/>
              </a:rPr>
              <a:t>produktywności</a:t>
            </a:r>
            <a:endParaRPr sz="1600" dirty="0">
              <a:solidFill>
                <a:srgbClr val="93D83A"/>
              </a:solidFill>
              <a:cs typeface="Verdana"/>
            </a:endParaRPr>
          </a:p>
          <a:p>
            <a:pPr marL="235385" marR="52073">
              <a:lnSpc>
                <a:spcPts val="1453"/>
              </a:lnSpc>
              <a:spcBef>
                <a:spcPts val="57"/>
              </a:spcBef>
            </a:pPr>
            <a:r>
              <a:rPr sz="1600" spc="-20" dirty="0">
                <a:solidFill>
                  <a:srgbClr val="93D83A"/>
                </a:solidFill>
                <a:cs typeface="Verdana"/>
              </a:rPr>
              <a:t>Polityka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dirty="0">
                <a:solidFill>
                  <a:srgbClr val="93D83A"/>
                </a:solidFill>
                <a:cs typeface="Verdana"/>
              </a:rPr>
              <a:t>ekologiczna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0" dirty="0">
                <a:solidFill>
                  <a:srgbClr val="93D83A"/>
                </a:solidFill>
                <a:cs typeface="Verdana"/>
              </a:rPr>
              <a:t>państwa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23" dirty="0">
                <a:solidFill>
                  <a:srgbClr val="93D83A"/>
                </a:solidFill>
                <a:cs typeface="Verdana"/>
              </a:rPr>
              <a:t>2030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113" dirty="0">
                <a:solidFill>
                  <a:srgbClr val="93D83A"/>
                </a:solidFill>
                <a:cs typeface="Verdana"/>
              </a:rPr>
              <a:t>–</a:t>
            </a:r>
            <a:r>
              <a:rPr sz="1600" spc="-83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3" dirty="0">
                <a:solidFill>
                  <a:srgbClr val="93D83A"/>
                </a:solidFill>
                <a:cs typeface="Verdana"/>
              </a:rPr>
              <a:t>strategia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33" dirty="0">
                <a:solidFill>
                  <a:srgbClr val="93D83A"/>
                </a:solidFill>
                <a:cs typeface="Verdana"/>
              </a:rPr>
              <a:t>rozwoju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3" dirty="0">
                <a:solidFill>
                  <a:srgbClr val="93D83A"/>
                </a:solidFill>
                <a:cs typeface="Verdana"/>
              </a:rPr>
              <a:t>w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3" dirty="0">
                <a:solidFill>
                  <a:srgbClr val="93D83A"/>
                </a:solidFill>
                <a:cs typeface="Verdana"/>
              </a:rPr>
              <a:t>obszarze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7" dirty="0">
                <a:solidFill>
                  <a:srgbClr val="93D83A"/>
                </a:solidFill>
                <a:cs typeface="Verdana"/>
              </a:rPr>
              <a:t>środowiska</a:t>
            </a:r>
            <a:r>
              <a:rPr sz="1600" spc="-83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60" dirty="0">
                <a:solidFill>
                  <a:srgbClr val="93D83A"/>
                </a:solidFill>
                <a:cs typeface="Verdana"/>
              </a:rPr>
              <a:t>i</a:t>
            </a:r>
            <a:r>
              <a:rPr sz="1600" spc="-87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7" dirty="0">
                <a:solidFill>
                  <a:srgbClr val="93D83A"/>
                </a:solidFill>
                <a:cs typeface="Verdana"/>
              </a:rPr>
              <a:t>gospodarki  </a:t>
            </a:r>
            <a:r>
              <a:rPr sz="1600" spc="-23" dirty="0">
                <a:solidFill>
                  <a:srgbClr val="93D83A"/>
                </a:solidFill>
                <a:cs typeface="Verdana"/>
              </a:rPr>
              <a:t>wodnej</a:t>
            </a:r>
            <a:endParaRPr sz="1600" dirty="0">
              <a:solidFill>
                <a:srgbClr val="93D83A"/>
              </a:solidFill>
              <a:cs typeface="Verdana"/>
            </a:endParaRPr>
          </a:p>
          <a:p>
            <a:pPr marL="235385">
              <a:lnSpc>
                <a:spcPts val="1403"/>
              </a:lnSpc>
            </a:pPr>
            <a:r>
              <a:rPr sz="1600" spc="-53" dirty="0">
                <a:solidFill>
                  <a:srgbClr val="93D83A"/>
                </a:solidFill>
                <a:cs typeface="Verdana"/>
              </a:rPr>
              <a:t>Krajowy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3" dirty="0">
                <a:solidFill>
                  <a:srgbClr val="93D83A"/>
                </a:solidFill>
                <a:cs typeface="Verdana"/>
              </a:rPr>
              <a:t>plan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53" dirty="0">
                <a:solidFill>
                  <a:srgbClr val="93D83A"/>
                </a:solidFill>
                <a:cs typeface="Verdana"/>
              </a:rPr>
              <a:t>na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13" dirty="0">
                <a:solidFill>
                  <a:srgbClr val="93D83A"/>
                </a:solidFill>
                <a:cs typeface="Verdana"/>
              </a:rPr>
              <a:t>rzecz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7" dirty="0">
                <a:solidFill>
                  <a:srgbClr val="93D83A"/>
                </a:solidFill>
                <a:cs typeface="Verdana"/>
              </a:rPr>
              <a:t>energii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60" dirty="0">
                <a:solidFill>
                  <a:srgbClr val="93D83A"/>
                </a:solidFill>
                <a:cs typeface="Verdana"/>
              </a:rPr>
              <a:t>i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50" dirty="0">
                <a:solidFill>
                  <a:srgbClr val="93D83A"/>
                </a:solidFill>
                <a:cs typeface="Verdana"/>
              </a:rPr>
              <a:t>klimatu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53" dirty="0">
                <a:solidFill>
                  <a:srgbClr val="93D83A"/>
                </a:solidFill>
                <a:cs typeface="Verdana"/>
              </a:rPr>
              <a:t>na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7" dirty="0" err="1">
                <a:solidFill>
                  <a:srgbClr val="93D83A"/>
                </a:solidFill>
                <a:cs typeface="Verdana"/>
              </a:rPr>
              <a:t>lata</a:t>
            </a:r>
            <a:r>
              <a:rPr sz="1600" spc="-90" dirty="0">
                <a:solidFill>
                  <a:srgbClr val="93D83A"/>
                </a:solidFill>
                <a:cs typeface="Verdana"/>
              </a:rPr>
              <a:t> </a:t>
            </a:r>
            <a:r>
              <a:rPr sz="1600" spc="-27" dirty="0">
                <a:solidFill>
                  <a:srgbClr val="93D83A"/>
                </a:solidFill>
                <a:cs typeface="Verdana"/>
              </a:rPr>
              <a:t>2021–2030</a:t>
            </a:r>
            <a:endParaRPr lang="pl-PL" sz="1600" spc="-27" dirty="0">
              <a:solidFill>
                <a:srgbClr val="93D83A"/>
              </a:solidFill>
              <a:cs typeface="Verdana"/>
            </a:endParaRPr>
          </a:p>
          <a:p>
            <a:pPr marL="235385">
              <a:lnSpc>
                <a:spcPts val="1403"/>
              </a:lnSpc>
            </a:pPr>
            <a:endParaRPr lang="pl-PL" sz="1600" b="1" spc="-27" dirty="0">
              <a:solidFill>
                <a:srgbClr val="53B162"/>
              </a:solidFill>
              <a:cs typeface="Verdana"/>
            </a:endParaRPr>
          </a:p>
          <a:p>
            <a:pPr marL="235385">
              <a:lnSpc>
                <a:spcPts val="1403"/>
              </a:lnSpc>
            </a:pPr>
            <a:r>
              <a:rPr sz="1600" b="1" spc="-107" dirty="0" err="1">
                <a:cs typeface="Verdana"/>
              </a:rPr>
              <a:t>Istotne</a:t>
            </a:r>
            <a:r>
              <a:rPr sz="1600" b="1" spc="-107" dirty="0">
                <a:cs typeface="Verdana"/>
              </a:rPr>
              <a:t> </a:t>
            </a:r>
            <a:r>
              <a:rPr sz="1600" b="1" spc="-70" dirty="0">
                <a:cs typeface="Verdana"/>
              </a:rPr>
              <a:t>znaczenie </a:t>
            </a:r>
            <a:r>
              <a:rPr sz="1600" b="1" spc="-73" dirty="0">
                <a:cs typeface="Verdana"/>
              </a:rPr>
              <a:t>dla </a:t>
            </a:r>
            <a:r>
              <a:rPr sz="1600" b="1" spc="-70" dirty="0">
                <a:cs typeface="Verdana"/>
              </a:rPr>
              <a:t>określenie </a:t>
            </a:r>
            <a:r>
              <a:rPr sz="1600" b="1" spc="-80" dirty="0">
                <a:cs typeface="Verdana"/>
              </a:rPr>
              <a:t>obszarów </a:t>
            </a:r>
            <a:r>
              <a:rPr sz="1600" b="1" spc="-110" dirty="0">
                <a:cs typeface="Verdana"/>
              </a:rPr>
              <a:t>monitorowania </a:t>
            </a:r>
            <a:r>
              <a:rPr sz="1600" b="1" spc="-37" dirty="0">
                <a:cs typeface="Verdana"/>
              </a:rPr>
              <a:t>GOZ </a:t>
            </a:r>
            <a:r>
              <a:rPr sz="1600" b="1" spc="-143" dirty="0">
                <a:cs typeface="Verdana"/>
              </a:rPr>
              <a:t>mają </a:t>
            </a:r>
            <a:r>
              <a:rPr sz="1600" b="1" spc="-97" dirty="0">
                <a:cs typeface="Verdana"/>
              </a:rPr>
              <a:t>również </a:t>
            </a:r>
            <a:r>
              <a:rPr sz="1600" b="1" spc="-103" dirty="0">
                <a:cs typeface="Verdana"/>
              </a:rPr>
              <a:t>inne  dokumenty,</a:t>
            </a:r>
            <a:r>
              <a:rPr sz="1600" b="1" spc="-97" dirty="0">
                <a:cs typeface="Verdana"/>
              </a:rPr>
              <a:t> </a:t>
            </a:r>
            <a:r>
              <a:rPr sz="1600" b="1" spc="-157" dirty="0">
                <a:cs typeface="Verdana"/>
              </a:rPr>
              <a:t>tj.:</a:t>
            </a:r>
            <a:endParaRPr sz="1600" dirty="0">
              <a:cs typeface="Verdana"/>
            </a:endParaRPr>
          </a:p>
          <a:p>
            <a:pPr>
              <a:lnSpc>
                <a:spcPct val="100000"/>
              </a:lnSpc>
            </a:pPr>
            <a:endParaRPr dirty="0">
              <a:cs typeface="Verdana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E829837-8E93-4DFC-A866-2F8B0CD9CCAC}"/>
              </a:ext>
            </a:extLst>
          </p:cNvPr>
          <p:cNvSpPr txBox="1">
            <a:spLocks/>
          </p:cNvSpPr>
          <p:nvPr/>
        </p:nvSpPr>
        <p:spPr>
          <a:xfrm>
            <a:off x="2499856" y="507311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 "/>
              </a:rPr>
              <a:t>Wskaźniki na poziomie kraju (1)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1C739DD-18EA-46D5-A2EE-B73BE8E7710C}"/>
              </a:ext>
            </a:extLst>
          </p:cNvPr>
          <p:cNvSpPr/>
          <p:nvPr/>
        </p:nvSpPr>
        <p:spPr>
          <a:xfrm>
            <a:off x="919793" y="3971033"/>
            <a:ext cx="7302077" cy="164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marR="823425">
              <a:lnSpc>
                <a:spcPts val="1453"/>
              </a:lnSpc>
              <a:spcBef>
                <a:spcPts val="1109"/>
              </a:spcBef>
            </a:pPr>
            <a:r>
              <a:rPr lang="pl-PL" sz="1600" spc="3" dirty="0">
                <a:cs typeface="Verdana"/>
              </a:rPr>
              <a:t>Mapa </a:t>
            </a:r>
            <a:r>
              <a:rPr lang="pl-PL" sz="1600" spc="-3" dirty="0">
                <a:cs typeface="Verdana"/>
              </a:rPr>
              <a:t>drogowa </a:t>
            </a:r>
            <a:r>
              <a:rPr lang="pl-PL" sz="1600" spc="-37" dirty="0">
                <a:cs typeface="Verdana"/>
              </a:rPr>
              <a:t>transformacji </a:t>
            </a:r>
            <a:r>
              <a:rPr lang="pl-PL" sz="1600" spc="3" dirty="0">
                <a:cs typeface="Verdana"/>
              </a:rPr>
              <a:t>w </a:t>
            </a:r>
            <a:r>
              <a:rPr lang="pl-PL" sz="1600" spc="-53" dirty="0">
                <a:cs typeface="Verdana"/>
              </a:rPr>
              <a:t>kierunku </a:t>
            </a:r>
            <a:r>
              <a:rPr lang="pl-PL" sz="1600" spc="-30" dirty="0">
                <a:cs typeface="Verdana"/>
              </a:rPr>
              <a:t>GOZ, </a:t>
            </a:r>
            <a:r>
              <a:rPr lang="pl-PL" sz="1600" spc="3" dirty="0">
                <a:cs typeface="Verdana"/>
              </a:rPr>
              <a:t>w </a:t>
            </a:r>
            <a:r>
              <a:rPr lang="pl-PL" sz="1600" spc="-40" dirty="0">
                <a:cs typeface="Verdana"/>
              </a:rPr>
              <a:t>której </a:t>
            </a:r>
            <a:r>
              <a:rPr lang="pl-PL" sz="1600" spc="-13" dirty="0">
                <a:cs typeface="Verdana"/>
              </a:rPr>
              <a:t>wskazano </a:t>
            </a:r>
            <a:r>
              <a:rPr lang="pl-PL" sz="1600" spc="23" dirty="0">
                <a:cs typeface="Verdana"/>
              </a:rPr>
              <a:t>4 </a:t>
            </a:r>
            <a:r>
              <a:rPr lang="pl-PL" sz="1600" dirty="0">
                <a:cs typeface="Verdana"/>
              </a:rPr>
              <a:t>główne </a:t>
            </a:r>
            <a:r>
              <a:rPr lang="pl-PL" sz="1600" spc="-10" dirty="0">
                <a:cs typeface="Verdana"/>
              </a:rPr>
              <a:t>obszary  </a:t>
            </a:r>
            <a:r>
              <a:rPr lang="pl-PL" sz="1600" spc="-57" dirty="0">
                <a:cs typeface="Verdana"/>
              </a:rPr>
              <a:t>transformacji: </a:t>
            </a:r>
            <a:r>
              <a:rPr lang="pl-PL" sz="1600" b="1" spc="-100" dirty="0">
                <a:cs typeface="Verdana"/>
              </a:rPr>
              <a:t>zrównoważona </a:t>
            </a:r>
            <a:r>
              <a:rPr lang="pl-PL" sz="1600" b="1" spc="-90" dirty="0">
                <a:cs typeface="Verdana"/>
              </a:rPr>
              <a:t>produkcja </a:t>
            </a:r>
            <a:r>
              <a:rPr lang="pl-PL" sz="1600" b="1" spc="-93" dirty="0">
                <a:cs typeface="Verdana"/>
              </a:rPr>
              <a:t>przemysłowa, </a:t>
            </a:r>
            <a:r>
              <a:rPr lang="pl-PL" sz="1600" b="1" spc="-100" dirty="0">
                <a:cs typeface="Verdana"/>
              </a:rPr>
              <a:t>zrównoważona </a:t>
            </a:r>
            <a:r>
              <a:rPr lang="pl-PL" sz="1600" b="1" spc="-97" dirty="0">
                <a:cs typeface="Verdana"/>
              </a:rPr>
              <a:t>konsumpcja,  </a:t>
            </a:r>
            <a:r>
              <a:rPr lang="pl-PL" sz="1600" b="1" spc="-80" dirty="0" err="1">
                <a:cs typeface="Verdana"/>
              </a:rPr>
              <a:t>biogospodarka</a:t>
            </a:r>
            <a:r>
              <a:rPr lang="pl-PL" sz="1600" b="1" spc="-80" dirty="0">
                <a:cs typeface="Verdana"/>
              </a:rPr>
              <a:t>, </a:t>
            </a:r>
            <a:r>
              <a:rPr lang="pl-PL" sz="1600" b="1" spc="-97" dirty="0">
                <a:cs typeface="Verdana"/>
              </a:rPr>
              <a:t>nowe </a:t>
            </a:r>
            <a:r>
              <a:rPr lang="pl-PL" sz="1600" b="1" spc="-70" dirty="0">
                <a:cs typeface="Verdana"/>
              </a:rPr>
              <a:t>modele</a:t>
            </a:r>
            <a:r>
              <a:rPr lang="pl-PL" sz="1600" b="1" spc="-103" dirty="0">
                <a:cs typeface="Verdana"/>
              </a:rPr>
              <a:t> </a:t>
            </a:r>
            <a:r>
              <a:rPr lang="pl-PL" sz="1600" b="1" spc="-83" dirty="0">
                <a:cs typeface="Verdana"/>
              </a:rPr>
              <a:t>biznesowe</a:t>
            </a:r>
            <a:r>
              <a:rPr lang="pl-PL" sz="1600" spc="-83" dirty="0">
                <a:cs typeface="Verdana"/>
              </a:rPr>
              <a:t>.</a:t>
            </a:r>
            <a:endParaRPr lang="pl-PL" sz="1600" dirty="0">
              <a:cs typeface="Verdana"/>
            </a:endParaRPr>
          </a:p>
          <a:p>
            <a:pPr>
              <a:spcBef>
                <a:spcPts val="23"/>
              </a:spcBef>
            </a:pPr>
            <a:endParaRPr lang="pl-PL" sz="1400" dirty="0">
              <a:cs typeface="Verdana"/>
            </a:endParaRPr>
          </a:p>
          <a:p>
            <a:pPr marL="8467" marR="3387">
              <a:lnSpc>
                <a:spcPts val="1453"/>
              </a:lnSpc>
            </a:pPr>
            <a:r>
              <a:rPr lang="pl-PL" sz="1600" spc="-37" dirty="0">
                <a:cs typeface="Verdana"/>
              </a:rPr>
              <a:t>Krajowe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40" dirty="0">
                <a:cs typeface="Verdana"/>
              </a:rPr>
              <a:t>Inteligentne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20" dirty="0">
                <a:cs typeface="Verdana"/>
              </a:rPr>
              <a:t>Specjalizacje,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3" dirty="0">
                <a:cs typeface="Verdana"/>
              </a:rPr>
              <a:t>w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63" dirty="0">
                <a:cs typeface="Verdana"/>
              </a:rPr>
              <a:t>tym</a:t>
            </a:r>
            <a:r>
              <a:rPr lang="pl-PL" sz="1600" spc="-83" dirty="0">
                <a:cs typeface="Verdana"/>
              </a:rPr>
              <a:t> </a:t>
            </a:r>
            <a:r>
              <a:rPr lang="pl-PL" sz="1600" spc="-103" dirty="0">
                <a:cs typeface="Verdana"/>
              </a:rPr>
              <a:t>KIS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dirty="0">
                <a:cs typeface="Verdana"/>
              </a:rPr>
              <a:t>GOZ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113" dirty="0">
                <a:cs typeface="Verdana"/>
              </a:rPr>
              <a:t>–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3" dirty="0">
                <a:cs typeface="Verdana"/>
              </a:rPr>
              <a:t>Gospodarka</a:t>
            </a:r>
            <a:r>
              <a:rPr lang="pl-PL" sz="1600" spc="-83" dirty="0">
                <a:cs typeface="Verdana"/>
              </a:rPr>
              <a:t> </a:t>
            </a:r>
            <a:r>
              <a:rPr lang="pl-PL" sz="1600" spc="40" dirty="0">
                <a:cs typeface="Verdana"/>
              </a:rPr>
              <a:t>o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7" dirty="0">
                <a:cs typeface="Verdana"/>
              </a:rPr>
              <a:t>Obiegu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53" dirty="0">
                <a:cs typeface="Verdana"/>
              </a:rPr>
              <a:t>Zamkniętym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113" dirty="0">
                <a:cs typeface="Verdana"/>
              </a:rPr>
              <a:t>–</a:t>
            </a:r>
            <a:r>
              <a:rPr lang="pl-PL" sz="1600" spc="-83" dirty="0">
                <a:cs typeface="Verdana"/>
              </a:rPr>
              <a:t> </a:t>
            </a:r>
            <a:r>
              <a:rPr lang="pl-PL" sz="1600" spc="-20" dirty="0">
                <a:cs typeface="Verdana"/>
              </a:rPr>
              <a:t>woda, </a:t>
            </a:r>
            <a:r>
              <a:rPr lang="pl-PL" sz="1600" spc="10" dirty="0">
                <a:cs typeface="Verdana"/>
              </a:rPr>
              <a:t>surowce </a:t>
            </a:r>
            <a:r>
              <a:rPr lang="pl-PL" sz="1600" spc="-23" dirty="0">
                <a:cs typeface="Verdana"/>
              </a:rPr>
              <a:t>kopalne,</a:t>
            </a:r>
            <a:r>
              <a:rPr lang="pl-PL" sz="1600" spc="-193" dirty="0">
                <a:cs typeface="Verdana"/>
              </a:rPr>
              <a:t> </a:t>
            </a:r>
            <a:r>
              <a:rPr lang="pl-PL" sz="1600" spc="-20" dirty="0">
                <a:cs typeface="Verdana"/>
              </a:rPr>
              <a:t>odpady.</a:t>
            </a:r>
            <a:endParaRPr lang="pl-PL" sz="1600" dirty="0">
              <a:cs typeface="Verdana"/>
            </a:endParaRPr>
          </a:p>
          <a:p>
            <a:pPr marL="8467">
              <a:lnSpc>
                <a:spcPts val="1387"/>
              </a:lnSpc>
            </a:pPr>
            <a:r>
              <a:rPr lang="pl-PL" sz="1600" spc="-23" dirty="0">
                <a:cs typeface="Verdana"/>
              </a:rPr>
              <a:t>Założenia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23" dirty="0">
                <a:cs typeface="Verdana"/>
              </a:rPr>
              <a:t>do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-27" dirty="0">
                <a:cs typeface="Verdana"/>
              </a:rPr>
              <a:t>Umowy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27" dirty="0">
                <a:cs typeface="Verdana"/>
              </a:rPr>
              <a:t>Partnerstwa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-53" dirty="0">
                <a:cs typeface="Verdana"/>
              </a:rPr>
              <a:t>na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27" dirty="0">
                <a:cs typeface="Verdana"/>
              </a:rPr>
              <a:t>lata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-33" dirty="0">
                <a:cs typeface="Verdana"/>
              </a:rPr>
              <a:t>2021–2027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-63" dirty="0">
                <a:cs typeface="Verdana"/>
              </a:rPr>
              <a:t>(ZUP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-50" dirty="0">
                <a:cs typeface="Verdana"/>
              </a:rPr>
              <a:t>2027),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spc="3" dirty="0">
                <a:cs typeface="Verdana"/>
              </a:rPr>
              <a:t>w</a:t>
            </a:r>
            <a:r>
              <a:rPr lang="pl-PL" sz="1600" spc="-90" dirty="0">
                <a:cs typeface="Verdana"/>
              </a:rPr>
              <a:t> </a:t>
            </a:r>
            <a:r>
              <a:rPr lang="pl-PL" sz="1600" spc="-40" dirty="0">
                <a:cs typeface="Verdana"/>
              </a:rPr>
              <a:t>której</a:t>
            </a:r>
            <a:r>
              <a:rPr lang="pl-PL" sz="1600" spc="-87" dirty="0">
                <a:cs typeface="Verdana"/>
              </a:rPr>
              <a:t> </a:t>
            </a:r>
            <a:r>
              <a:rPr lang="pl-PL" sz="1600" dirty="0">
                <a:cs typeface="Verdana"/>
              </a:rPr>
              <a:t>podkreślono</a:t>
            </a:r>
          </a:p>
          <a:p>
            <a:pPr marL="8467">
              <a:lnSpc>
                <a:spcPts val="1463"/>
              </a:lnSpc>
            </a:pPr>
            <a:r>
              <a:rPr lang="pl-PL" sz="1600" spc="-7" dirty="0">
                <a:cs typeface="Verdana"/>
              </a:rPr>
              <a:t>znaczenie </a:t>
            </a:r>
            <a:r>
              <a:rPr lang="pl-PL" sz="1600" spc="-20" dirty="0">
                <a:cs typeface="Verdana"/>
              </a:rPr>
              <a:t>Przemysłu</a:t>
            </a:r>
            <a:r>
              <a:rPr lang="pl-PL" sz="1600" spc="-177" dirty="0">
                <a:cs typeface="Verdana"/>
              </a:rPr>
              <a:t> </a:t>
            </a:r>
            <a:r>
              <a:rPr lang="pl-PL" sz="1600" spc="-37" dirty="0">
                <a:cs typeface="Verdana"/>
              </a:rPr>
              <a:t>4.0</a:t>
            </a:r>
            <a:endParaRPr lang="pl-PL" sz="1600" dirty="0"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7796" y="2227944"/>
            <a:ext cx="11605726" cy="4037330"/>
            <a:chOff x="341693" y="3341915"/>
            <a:chExt cx="17408589" cy="6055995"/>
          </a:xfrm>
        </p:grpSpPr>
        <p:sp>
          <p:nvSpPr>
            <p:cNvPr id="4" name="object 4"/>
            <p:cNvSpPr/>
            <p:nvPr/>
          </p:nvSpPr>
          <p:spPr>
            <a:xfrm>
              <a:off x="341693" y="3341915"/>
              <a:ext cx="5883275" cy="6055995"/>
            </a:xfrm>
            <a:custGeom>
              <a:avLst/>
              <a:gdLst/>
              <a:ahLst/>
              <a:cxnLst/>
              <a:rect l="l" t="t" r="r" b="b"/>
              <a:pathLst>
                <a:path w="5883275" h="6055995">
                  <a:moveTo>
                    <a:pt x="5882741" y="2228875"/>
                  </a:moveTo>
                  <a:lnTo>
                    <a:pt x="5880201" y="2181453"/>
                  </a:lnTo>
                  <a:lnTo>
                    <a:pt x="5872531" y="2133854"/>
                  </a:lnTo>
                  <a:lnTo>
                    <a:pt x="5859602" y="2087130"/>
                  </a:lnTo>
                  <a:lnTo>
                    <a:pt x="5841314" y="2042350"/>
                  </a:lnTo>
                  <a:lnTo>
                    <a:pt x="5817540" y="2000554"/>
                  </a:lnTo>
                  <a:lnTo>
                    <a:pt x="5792724" y="1959178"/>
                  </a:lnTo>
                  <a:lnTo>
                    <a:pt x="5771210" y="1914766"/>
                  </a:lnTo>
                  <a:lnTo>
                    <a:pt x="5752706" y="1867941"/>
                  </a:lnTo>
                  <a:lnTo>
                    <a:pt x="5736958" y="1819275"/>
                  </a:lnTo>
                  <a:lnTo>
                    <a:pt x="5723661" y="1769351"/>
                  </a:lnTo>
                  <a:lnTo>
                    <a:pt x="5712574" y="1718792"/>
                  </a:lnTo>
                  <a:lnTo>
                    <a:pt x="5703405" y="1668157"/>
                  </a:lnTo>
                  <a:lnTo>
                    <a:pt x="5695886" y="1618068"/>
                  </a:lnTo>
                  <a:lnTo>
                    <a:pt x="5689739" y="1569085"/>
                  </a:lnTo>
                  <a:lnTo>
                    <a:pt x="5684698" y="1521828"/>
                  </a:lnTo>
                  <a:lnTo>
                    <a:pt x="5680481" y="1476870"/>
                  </a:lnTo>
                  <a:lnTo>
                    <a:pt x="5673420" y="1396238"/>
                  </a:lnTo>
                  <a:lnTo>
                    <a:pt x="5672086" y="1364729"/>
                  </a:lnTo>
                  <a:lnTo>
                    <a:pt x="5672975" y="1330045"/>
                  </a:lnTo>
                  <a:lnTo>
                    <a:pt x="5675249" y="1292733"/>
                  </a:lnTo>
                  <a:lnTo>
                    <a:pt x="5678094" y="1253312"/>
                  </a:lnTo>
                  <a:lnTo>
                    <a:pt x="5680684" y="1212303"/>
                  </a:lnTo>
                  <a:lnTo>
                    <a:pt x="5682208" y="1170228"/>
                  </a:lnTo>
                  <a:lnTo>
                    <a:pt x="5681840" y="1127620"/>
                  </a:lnTo>
                  <a:lnTo>
                    <a:pt x="5678754" y="1084999"/>
                  </a:lnTo>
                  <a:lnTo>
                    <a:pt x="5672137" y="1042885"/>
                  </a:lnTo>
                  <a:lnTo>
                    <a:pt x="5661164" y="1001814"/>
                  </a:lnTo>
                  <a:lnTo>
                    <a:pt x="5645010" y="962304"/>
                  </a:lnTo>
                  <a:lnTo>
                    <a:pt x="5622861" y="924877"/>
                  </a:lnTo>
                  <a:lnTo>
                    <a:pt x="5593880" y="890066"/>
                  </a:lnTo>
                  <a:lnTo>
                    <a:pt x="5557266" y="858380"/>
                  </a:lnTo>
                  <a:lnTo>
                    <a:pt x="5512181" y="830364"/>
                  </a:lnTo>
                  <a:lnTo>
                    <a:pt x="5457825" y="806526"/>
                  </a:lnTo>
                  <a:lnTo>
                    <a:pt x="5408828" y="789813"/>
                  </a:lnTo>
                  <a:lnTo>
                    <a:pt x="5366601" y="777722"/>
                  </a:lnTo>
                  <a:lnTo>
                    <a:pt x="5298681" y="765619"/>
                  </a:lnTo>
                  <a:lnTo>
                    <a:pt x="5271084" y="764730"/>
                  </a:lnTo>
                  <a:lnTo>
                    <a:pt x="5246471" y="766686"/>
                  </a:lnTo>
                  <a:lnTo>
                    <a:pt x="5223891" y="771029"/>
                  </a:lnTo>
                  <a:lnTo>
                    <a:pt x="5202390" y="777341"/>
                  </a:lnTo>
                  <a:lnTo>
                    <a:pt x="5181041" y="785164"/>
                  </a:lnTo>
                  <a:lnTo>
                    <a:pt x="5134953" y="803541"/>
                  </a:lnTo>
                  <a:lnTo>
                    <a:pt x="5108333" y="813219"/>
                  </a:lnTo>
                  <a:lnTo>
                    <a:pt x="5043195" y="831329"/>
                  </a:lnTo>
                  <a:lnTo>
                    <a:pt x="5002784" y="838860"/>
                  </a:lnTo>
                  <a:lnTo>
                    <a:pt x="4955895" y="844804"/>
                  </a:lnTo>
                  <a:lnTo>
                    <a:pt x="4901552" y="848690"/>
                  </a:lnTo>
                  <a:lnTo>
                    <a:pt x="4838827" y="850074"/>
                  </a:lnTo>
                  <a:lnTo>
                    <a:pt x="4796955" y="849388"/>
                  </a:lnTo>
                  <a:lnTo>
                    <a:pt x="4752187" y="847369"/>
                  </a:lnTo>
                  <a:lnTo>
                    <a:pt x="4704791" y="844130"/>
                  </a:lnTo>
                  <a:lnTo>
                    <a:pt x="4655020" y="839800"/>
                  </a:lnTo>
                  <a:lnTo>
                    <a:pt x="4603115" y="834466"/>
                  </a:lnTo>
                  <a:lnTo>
                    <a:pt x="4549368" y="828243"/>
                  </a:lnTo>
                  <a:lnTo>
                    <a:pt x="4494009" y="821232"/>
                  </a:lnTo>
                  <a:lnTo>
                    <a:pt x="4437304" y="813562"/>
                  </a:lnTo>
                  <a:lnTo>
                    <a:pt x="4379519" y="805319"/>
                  </a:lnTo>
                  <a:lnTo>
                    <a:pt x="4320895" y="796620"/>
                  </a:lnTo>
                  <a:lnTo>
                    <a:pt x="4202201" y="778268"/>
                  </a:lnTo>
                  <a:lnTo>
                    <a:pt x="3966210" y="740829"/>
                  </a:lnTo>
                  <a:lnTo>
                    <a:pt x="3853040" y="723468"/>
                  </a:lnTo>
                  <a:lnTo>
                    <a:pt x="3798570" y="715505"/>
                  </a:lnTo>
                  <a:lnTo>
                    <a:pt x="3745852" y="708152"/>
                  </a:lnTo>
                  <a:lnTo>
                    <a:pt x="3695141" y="701548"/>
                  </a:lnTo>
                  <a:lnTo>
                    <a:pt x="3646690" y="695769"/>
                  </a:lnTo>
                  <a:lnTo>
                    <a:pt x="3600767" y="690930"/>
                  </a:lnTo>
                  <a:lnTo>
                    <a:pt x="3557625" y="687146"/>
                  </a:lnTo>
                  <a:lnTo>
                    <a:pt x="3517519" y="684530"/>
                  </a:lnTo>
                  <a:lnTo>
                    <a:pt x="3480714" y="683183"/>
                  </a:lnTo>
                  <a:lnTo>
                    <a:pt x="3447478" y="683209"/>
                  </a:lnTo>
                  <a:lnTo>
                    <a:pt x="3392678" y="687819"/>
                  </a:lnTo>
                  <a:lnTo>
                    <a:pt x="3328860" y="706843"/>
                  </a:lnTo>
                  <a:lnTo>
                    <a:pt x="3286671" y="722464"/>
                  </a:lnTo>
                  <a:lnTo>
                    <a:pt x="3245180" y="738301"/>
                  </a:lnTo>
                  <a:lnTo>
                    <a:pt x="3204540" y="753173"/>
                  </a:lnTo>
                  <a:lnTo>
                    <a:pt x="3164852" y="765911"/>
                  </a:lnTo>
                  <a:lnTo>
                    <a:pt x="3126257" y="775322"/>
                  </a:lnTo>
                  <a:lnTo>
                    <a:pt x="3088868" y="780237"/>
                  </a:lnTo>
                  <a:lnTo>
                    <a:pt x="3052800" y="779462"/>
                  </a:lnTo>
                  <a:lnTo>
                    <a:pt x="2985173" y="756145"/>
                  </a:lnTo>
                  <a:lnTo>
                    <a:pt x="2953842" y="731253"/>
                  </a:lnTo>
                  <a:lnTo>
                    <a:pt x="2924327" y="695947"/>
                  </a:lnTo>
                  <a:lnTo>
                    <a:pt x="2896768" y="649058"/>
                  </a:lnTo>
                  <a:lnTo>
                    <a:pt x="2868612" y="598678"/>
                  </a:lnTo>
                  <a:lnTo>
                    <a:pt x="2837891" y="553173"/>
                  </a:lnTo>
                  <a:lnTo>
                    <a:pt x="2805633" y="511797"/>
                  </a:lnTo>
                  <a:lnTo>
                    <a:pt x="2772854" y="473798"/>
                  </a:lnTo>
                  <a:lnTo>
                    <a:pt x="2709837" y="404914"/>
                  </a:lnTo>
                  <a:lnTo>
                    <a:pt x="2681643" y="372541"/>
                  </a:lnTo>
                  <a:lnTo>
                    <a:pt x="2656992" y="340537"/>
                  </a:lnTo>
                  <a:lnTo>
                    <a:pt x="2622473" y="274662"/>
                  </a:lnTo>
                  <a:lnTo>
                    <a:pt x="2614434" y="201295"/>
                  </a:lnTo>
                  <a:lnTo>
                    <a:pt x="2622893" y="159918"/>
                  </a:lnTo>
                  <a:lnTo>
                    <a:pt x="2632557" y="114185"/>
                  </a:lnTo>
                  <a:lnTo>
                    <a:pt x="2631236" y="77978"/>
                  </a:lnTo>
                  <a:lnTo>
                    <a:pt x="2600096" y="29845"/>
                  </a:lnTo>
                  <a:lnTo>
                    <a:pt x="2538222" y="6769"/>
                  </a:lnTo>
                  <a:lnTo>
                    <a:pt x="2498496" y="1892"/>
                  </a:lnTo>
                  <a:lnTo>
                    <a:pt x="2454402" y="0"/>
                  </a:lnTo>
                  <a:lnTo>
                    <a:pt x="2407005" y="0"/>
                  </a:lnTo>
                  <a:lnTo>
                    <a:pt x="2357412" y="800"/>
                  </a:lnTo>
                  <a:lnTo>
                    <a:pt x="2306726" y="1320"/>
                  </a:lnTo>
                  <a:lnTo>
                    <a:pt x="2255507" y="3365"/>
                  </a:lnTo>
                  <a:lnTo>
                    <a:pt x="2212111" y="9207"/>
                  </a:lnTo>
                  <a:lnTo>
                    <a:pt x="2174024" y="18300"/>
                  </a:lnTo>
                  <a:lnTo>
                    <a:pt x="2103805" y="44272"/>
                  </a:lnTo>
                  <a:lnTo>
                    <a:pt x="2066671" y="60121"/>
                  </a:lnTo>
                  <a:lnTo>
                    <a:pt x="2024862" y="77216"/>
                  </a:lnTo>
                  <a:lnTo>
                    <a:pt x="1975866" y="95034"/>
                  </a:lnTo>
                  <a:lnTo>
                    <a:pt x="1917179" y="113080"/>
                  </a:lnTo>
                  <a:lnTo>
                    <a:pt x="1846326" y="130835"/>
                  </a:lnTo>
                  <a:lnTo>
                    <a:pt x="1782787" y="145097"/>
                  </a:lnTo>
                  <a:lnTo>
                    <a:pt x="1722120" y="159016"/>
                  </a:lnTo>
                  <a:lnTo>
                    <a:pt x="1664766" y="172885"/>
                  </a:lnTo>
                  <a:lnTo>
                    <a:pt x="1611185" y="187020"/>
                  </a:lnTo>
                  <a:lnTo>
                    <a:pt x="1561795" y="201726"/>
                  </a:lnTo>
                  <a:lnTo>
                    <a:pt x="1517065" y="217309"/>
                  </a:lnTo>
                  <a:lnTo>
                    <a:pt x="1477429" y="234086"/>
                  </a:lnTo>
                  <a:lnTo>
                    <a:pt x="1443329" y="252349"/>
                  </a:lnTo>
                  <a:lnTo>
                    <a:pt x="1393558" y="294576"/>
                  </a:lnTo>
                  <a:lnTo>
                    <a:pt x="1371307" y="346456"/>
                  </a:lnTo>
                  <a:lnTo>
                    <a:pt x="1363179" y="378333"/>
                  </a:lnTo>
                  <a:lnTo>
                    <a:pt x="1346708" y="409752"/>
                  </a:lnTo>
                  <a:lnTo>
                    <a:pt x="1322882" y="439635"/>
                  </a:lnTo>
                  <a:lnTo>
                    <a:pt x="1292644" y="466890"/>
                  </a:lnTo>
                  <a:lnTo>
                    <a:pt x="1256995" y="490410"/>
                  </a:lnTo>
                  <a:lnTo>
                    <a:pt x="1216888" y="509104"/>
                  </a:lnTo>
                  <a:lnTo>
                    <a:pt x="1173314" y="521868"/>
                  </a:lnTo>
                  <a:lnTo>
                    <a:pt x="1127226" y="527608"/>
                  </a:lnTo>
                  <a:lnTo>
                    <a:pt x="1079601" y="525233"/>
                  </a:lnTo>
                  <a:lnTo>
                    <a:pt x="1031430" y="513638"/>
                  </a:lnTo>
                  <a:lnTo>
                    <a:pt x="983665" y="491731"/>
                  </a:lnTo>
                  <a:lnTo>
                    <a:pt x="609206" y="419201"/>
                  </a:lnTo>
                  <a:lnTo>
                    <a:pt x="413969" y="398094"/>
                  </a:lnTo>
                  <a:lnTo>
                    <a:pt x="334581" y="431012"/>
                  </a:lnTo>
                  <a:lnTo>
                    <a:pt x="307657" y="520687"/>
                  </a:lnTo>
                  <a:lnTo>
                    <a:pt x="296227" y="556920"/>
                  </a:lnTo>
                  <a:lnTo>
                    <a:pt x="253911" y="612851"/>
                  </a:lnTo>
                  <a:lnTo>
                    <a:pt x="197916" y="655459"/>
                  </a:lnTo>
                  <a:lnTo>
                    <a:pt x="169379" y="675043"/>
                  </a:lnTo>
                  <a:lnTo>
                    <a:pt x="142951" y="695248"/>
                  </a:lnTo>
                  <a:lnTo>
                    <a:pt x="120446" y="717359"/>
                  </a:lnTo>
                  <a:lnTo>
                    <a:pt x="103708" y="742696"/>
                  </a:lnTo>
                  <a:lnTo>
                    <a:pt x="94589" y="772579"/>
                  </a:lnTo>
                  <a:lnTo>
                    <a:pt x="94919" y="808316"/>
                  </a:lnTo>
                  <a:lnTo>
                    <a:pt x="106527" y="851217"/>
                  </a:lnTo>
                  <a:lnTo>
                    <a:pt x="124879" y="892098"/>
                  </a:lnTo>
                  <a:lnTo>
                    <a:pt x="146100" y="928687"/>
                  </a:lnTo>
                  <a:lnTo>
                    <a:pt x="168922" y="961859"/>
                  </a:lnTo>
                  <a:lnTo>
                    <a:pt x="192074" y="992479"/>
                  </a:lnTo>
                  <a:lnTo>
                    <a:pt x="214299" y="1021422"/>
                  </a:lnTo>
                  <a:lnTo>
                    <a:pt x="234340" y="1049553"/>
                  </a:lnTo>
                  <a:lnTo>
                    <a:pt x="250926" y="1077747"/>
                  </a:lnTo>
                  <a:lnTo>
                    <a:pt x="262788" y="1106868"/>
                  </a:lnTo>
                  <a:lnTo>
                    <a:pt x="268668" y="1137780"/>
                  </a:lnTo>
                  <a:lnTo>
                    <a:pt x="267309" y="1171359"/>
                  </a:lnTo>
                  <a:lnTo>
                    <a:pt x="257429" y="1208481"/>
                  </a:lnTo>
                  <a:lnTo>
                    <a:pt x="237782" y="1250010"/>
                  </a:lnTo>
                  <a:lnTo>
                    <a:pt x="207098" y="1296809"/>
                  </a:lnTo>
                  <a:lnTo>
                    <a:pt x="165976" y="1351572"/>
                  </a:lnTo>
                  <a:lnTo>
                    <a:pt x="96977" y="1441462"/>
                  </a:lnTo>
                  <a:lnTo>
                    <a:pt x="69189" y="1479562"/>
                  </a:lnTo>
                  <a:lnTo>
                    <a:pt x="45986" y="1515084"/>
                  </a:lnTo>
                  <a:lnTo>
                    <a:pt x="27393" y="1549501"/>
                  </a:lnTo>
                  <a:lnTo>
                    <a:pt x="4343" y="1620964"/>
                  </a:lnTo>
                  <a:lnTo>
                    <a:pt x="0" y="1660982"/>
                  </a:lnTo>
                  <a:lnTo>
                    <a:pt x="520" y="1705838"/>
                  </a:lnTo>
                  <a:lnTo>
                    <a:pt x="5969" y="1757006"/>
                  </a:lnTo>
                  <a:lnTo>
                    <a:pt x="15748" y="1804466"/>
                  </a:lnTo>
                  <a:lnTo>
                    <a:pt x="29883" y="1847062"/>
                  </a:lnTo>
                  <a:lnTo>
                    <a:pt x="47383" y="1885899"/>
                  </a:lnTo>
                  <a:lnTo>
                    <a:pt x="67246" y="1922056"/>
                  </a:lnTo>
                  <a:lnTo>
                    <a:pt x="88506" y="1956625"/>
                  </a:lnTo>
                  <a:lnTo>
                    <a:pt x="110134" y="1990712"/>
                  </a:lnTo>
                  <a:lnTo>
                    <a:pt x="131165" y="2025408"/>
                  </a:lnTo>
                  <a:lnTo>
                    <a:pt x="150596" y="2061794"/>
                  </a:lnTo>
                  <a:lnTo>
                    <a:pt x="167436" y="2100973"/>
                  </a:lnTo>
                  <a:lnTo>
                    <a:pt x="180695" y="2144026"/>
                  </a:lnTo>
                  <a:lnTo>
                    <a:pt x="189382" y="2192058"/>
                  </a:lnTo>
                  <a:lnTo>
                    <a:pt x="192493" y="2246147"/>
                  </a:lnTo>
                  <a:lnTo>
                    <a:pt x="192024" y="2290076"/>
                  </a:lnTo>
                  <a:lnTo>
                    <a:pt x="190817" y="2335492"/>
                  </a:lnTo>
                  <a:lnTo>
                    <a:pt x="185458" y="2478824"/>
                  </a:lnTo>
                  <a:lnTo>
                    <a:pt x="184023" y="2528328"/>
                  </a:lnTo>
                  <a:lnTo>
                    <a:pt x="183197" y="2578392"/>
                  </a:lnTo>
                  <a:lnTo>
                    <a:pt x="183286" y="2628798"/>
                  </a:lnTo>
                  <a:lnTo>
                    <a:pt x="184556" y="2679382"/>
                  </a:lnTo>
                  <a:lnTo>
                    <a:pt x="187274" y="2729954"/>
                  </a:lnTo>
                  <a:lnTo>
                    <a:pt x="191719" y="2780309"/>
                  </a:lnTo>
                  <a:lnTo>
                    <a:pt x="198170" y="2830271"/>
                  </a:lnTo>
                  <a:lnTo>
                    <a:pt x="206895" y="2879661"/>
                  </a:lnTo>
                  <a:lnTo>
                    <a:pt x="218186" y="2928264"/>
                  </a:lnTo>
                  <a:lnTo>
                    <a:pt x="232295" y="2975914"/>
                  </a:lnTo>
                  <a:lnTo>
                    <a:pt x="249504" y="3022409"/>
                  </a:lnTo>
                  <a:lnTo>
                    <a:pt x="277939" y="3092005"/>
                  </a:lnTo>
                  <a:lnTo>
                    <a:pt x="302755" y="3154527"/>
                  </a:lnTo>
                  <a:lnTo>
                    <a:pt x="323811" y="3210649"/>
                  </a:lnTo>
                  <a:lnTo>
                    <a:pt x="340893" y="3261080"/>
                  </a:lnTo>
                  <a:lnTo>
                    <a:pt x="353834" y="3306495"/>
                  </a:lnTo>
                  <a:lnTo>
                    <a:pt x="362445" y="3347593"/>
                  </a:lnTo>
                  <a:lnTo>
                    <a:pt x="366560" y="3385070"/>
                  </a:lnTo>
                  <a:lnTo>
                    <a:pt x="365988" y="3419602"/>
                  </a:lnTo>
                  <a:lnTo>
                    <a:pt x="360553" y="3451872"/>
                  </a:lnTo>
                  <a:lnTo>
                    <a:pt x="350062" y="3482594"/>
                  </a:lnTo>
                  <a:lnTo>
                    <a:pt x="336651" y="3519055"/>
                  </a:lnTo>
                  <a:lnTo>
                    <a:pt x="329857" y="3553485"/>
                  </a:lnTo>
                  <a:lnTo>
                    <a:pt x="340868" y="3618992"/>
                  </a:lnTo>
                  <a:lnTo>
                    <a:pt x="361022" y="3651478"/>
                  </a:lnTo>
                  <a:lnTo>
                    <a:pt x="392531" y="3684727"/>
                  </a:lnTo>
                  <a:lnTo>
                    <a:pt x="436562" y="3719411"/>
                  </a:lnTo>
                  <a:lnTo>
                    <a:pt x="494309" y="3756253"/>
                  </a:lnTo>
                  <a:lnTo>
                    <a:pt x="537819" y="3783673"/>
                  </a:lnTo>
                  <a:lnTo>
                    <a:pt x="581837" y="3815181"/>
                  </a:lnTo>
                  <a:lnTo>
                    <a:pt x="625602" y="3850081"/>
                  </a:lnTo>
                  <a:lnTo>
                    <a:pt x="668362" y="3887686"/>
                  </a:lnTo>
                  <a:lnTo>
                    <a:pt x="709345" y="3927284"/>
                  </a:lnTo>
                  <a:lnTo>
                    <a:pt x="747814" y="3968191"/>
                  </a:lnTo>
                  <a:lnTo>
                    <a:pt x="782993" y="4009694"/>
                  </a:lnTo>
                  <a:lnTo>
                    <a:pt x="814146" y="4051096"/>
                  </a:lnTo>
                  <a:lnTo>
                    <a:pt x="840498" y="4091711"/>
                  </a:lnTo>
                  <a:lnTo>
                    <a:pt x="861301" y="4130840"/>
                  </a:lnTo>
                  <a:lnTo>
                    <a:pt x="875792" y="4167784"/>
                  </a:lnTo>
                  <a:lnTo>
                    <a:pt x="892162" y="4253039"/>
                  </a:lnTo>
                  <a:lnTo>
                    <a:pt x="906780" y="4296143"/>
                  </a:lnTo>
                  <a:lnTo>
                    <a:pt x="927646" y="4331919"/>
                  </a:lnTo>
                  <a:lnTo>
                    <a:pt x="955294" y="4361167"/>
                  </a:lnTo>
                  <a:lnTo>
                    <a:pt x="990244" y="4384649"/>
                  </a:lnTo>
                  <a:lnTo>
                    <a:pt x="1033043" y="4403153"/>
                  </a:lnTo>
                  <a:lnTo>
                    <a:pt x="1084224" y="4417453"/>
                  </a:lnTo>
                  <a:lnTo>
                    <a:pt x="1154150" y="4423092"/>
                  </a:lnTo>
                  <a:lnTo>
                    <a:pt x="1195438" y="4421657"/>
                  </a:lnTo>
                  <a:lnTo>
                    <a:pt x="1286598" y="4415561"/>
                  </a:lnTo>
                  <a:lnTo>
                    <a:pt x="1334820" y="4413021"/>
                  </a:lnTo>
                  <a:lnTo>
                    <a:pt x="1383715" y="4412234"/>
                  </a:lnTo>
                  <a:lnTo>
                    <a:pt x="1432458" y="4414253"/>
                  </a:lnTo>
                  <a:lnTo>
                    <a:pt x="1480223" y="4420133"/>
                  </a:lnTo>
                  <a:lnTo>
                    <a:pt x="1526209" y="4430928"/>
                  </a:lnTo>
                  <a:lnTo>
                    <a:pt x="1569567" y="4447705"/>
                  </a:lnTo>
                  <a:lnTo>
                    <a:pt x="1609509" y="4471517"/>
                  </a:lnTo>
                  <a:lnTo>
                    <a:pt x="1645196" y="4503420"/>
                  </a:lnTo>
                  <a:lnTo>
                    <a:pt x="1676171" y="4543018"/>
                  </a:lnTo>
                  <a:lnTo>
                    <a:pt x="1698294" y="4582871"/>
                  </a:lnTo>
                  <a:lnTo>
                    <a:pt x="1713509" y="4622558"/>
                  </a:lnTo>
                  <a:lnTo>
                    <a:pt x="1723745" y="4661700"/>
                  </a:lnTo>
                  <a:lnTo>
                    <a:pt x="1730984" y="4699851"/>
                  </a:lnTo>
                  <a:lnTo>
                    <a:pt x="1737144" y="4736630"/>
                  </a:lnTo>
                  <a:lnTo>
                    <a:pt x="1744179" y="4771618"/>
                  </a:lnTo>
                  <a:lnTo>
                    <a:pt x="1768703" y="4834610"/>
                  </a:lnTo>
                  <a:lnTo>
                    <a:pt x="1820125" y="4885537"/>
                  </a:lnTo>
                  <a:lnTo>
                    <a:pt x="1860791" y="4905464"/>
                  </a:lnTo>
                  <a:lnTo>
                    <a:pt x="1906206" y="4922469"/>
                  </a:lnTo>
                  <a:lnTo>
                    <a:pt x="2007666" y="4959578"/>
                  </a:lnTo>
                  <a:lnTo>
                    <a:pt x="2061375" y="4979682"/>
                  </a:lnTo>
                  <a:lnTo>
                    <a:pt x="2115489" y="5000803"/>
                  </a:lnTo>
                  <a:lnTo>
                    <a:pt x="2168829" y="5022964"/>
                  </a:lnTo>
                  <a:lnTo>
                    <a:pt x="2220226" y="5046154"/>
                  </a:lnTo>
                  <a:lnTo>
                    <a:pt x="2268499" y="5070360"/>
                  </a:lnTo>
                  <a:lnTo>
                    <a:pt x="2312466" y="5095621"/>
                  </a:lnTo>
                  <a:lnTo>
                    <a:pt x="2350960" y="5121897"/>
                  </a:lnTo>
                  <a:lnTo>
                    <a:pt x="2382786" y="5149202"/>
                  </a:lnTo>
                  <a:lnTo>
                    <a:pt x="2421763" y="5206924"/>
                  </a:lnTo>
                  <a:lnTo>
                    <a:pt x="2443416" y="5256822"/>
                  </a:lnTo>
                  <a:lnTo>
                    <a:pt x="2468753" y="5297690"/>
                  </a:lnTo>
                  <a:lnTo>
                    <a:pt x="2494534" y="5332781"/>
                  </a:lnTo>
                  <a:lnTo>
                    <a:pt x="2517483" y="5365343"/>
                  </a:lnTo>
                  <a:lnTo>
                    <a:pt x="2534348" y="5398668"/>
                  </a:lnTo>
                  <a:lnTo>
                    <a:pt x="2541879" y="5435981"/>
                  </a:lnTo>
                  <a:lnTo>
                    <a:pt x="2536799" y="5480570"/>
                  </a:lnTo>
                  <a:lnTo>
                    <a:pt x="2535644" y="5515673"/>
                  </a:lnTo>
                  <a:lnTo>
                    <a:pt x="2549410" y="5544058"/>
                  </a:lnTo>
                  <a:lnTo>
                    <a:pt x="2574925" y="5565343"/>
                  </a:lnTo>
                  <a:lnTo>
                    <a:pt x="2608999" y="5579186"/>
                  </a:lnTo>
                  <a:lnTo>
                    <a:pt x="2648445" y="5585231"/>
                  </a:lnTo>
                  <a:lnTo>
                    <a:pt x="2690063" y="5583098"/>
                  </a:lnTo>
                  <a:lnTo>
                    <a:pt x="2730665" y="5572442"/>
                  </a:lnTo>
                  <a:lnTo>
                    <a:pt x="2767076" y="5552910"/>
                  </a:lnTo>
                  <a:lnTo>
                    <a:pt x="2796082" y="5524131"/>
                  </a:lnTo>
                  <a:lnTo>
                    <a:pt x="2822283" y="5497334"/>
                  </a:lnTo>
                  <a:lnTo>
                    <a:pt x="2847378" y="5489905"/>
                  </a:lnTo>
                  <a:lnTo>
                    <a:pt x="2894812" y="5519001"/>
                  </a:lnTo>
                  <a:lnTo>
                    <a:pt x="2939516" y="5583072"/>
                  </a:lnTo>
                  <a:lnTo>
                    <a:pt x="2961195" y="5619369"/>
                  </a:lnTo>
                  <a:lnTo>
                    <a:pt x="2982607" y="5653773"/>
                  </a:lnTo>
                  <a:lnTo>
                    <a:pt x="3002203" y="5671947"/>
                  </a:lnTo>
                  <a:lnTo>
                    <a:pt x="3026524" y="5676836"/>
                  </a:lnTo>
                  <a:lnTo>
                    <a:pt x="3055023" y="5671566"/>
                  </a:lnTo>
                  <a:lnTo>
                    <a:pt x="3087192" y="5659221"/>
                  </a:lnTo>
                  <a:lnTo>
                    <a:pt x="3122511" y="5642902"/>
                  </a:lnTo>
                  <a:lnTo>
                    <a:pt x="3160445" y="5625719"/>
                  </a:lnTo>
                  <a:lnTo>
                    <a:pt x="3200463" y="5610758"/>
                  </a:lnTo>
                  <a:lnTo>
                    <a:pt x="3242056" y="5601119"/>
                  </a:lnTo>
                  <a:lnTo>
                    <a:pt x="3284690" y="5599912"/>
                  </a:lnTo>
                  <a:lnTo>
                    <a:pt x="3327844" y="5610225"/>
                  </a:lnTo>
                  <a:lnTo>
                    <a:pt x="3357461" y="5618518"/>
                  </a:lnTo>
                  <a:lnTo>
                    <a:pt x="3391954" y="5622468"/>
                  </a:lnTo>
                  <a:lnTo>
                    <a:pt x="3430803" y="5622772"/>
                  </a:lnTo>
                  <a:lnTo>
                    <a:pt x="3473526" y="5620131"/>
                  </a:lnTo>
                  <a:lnTo>
                    <a:pt x="3519589" y="5615229"/>
                  </a:lnTo>
                  <a:lnTo>
                    <a:pt x="3568522" y="5608764"/>
                  </a:lnTo>
                  <a:lnTo>
                    <a:pt x="3672941" y="5593893"/>
                  </a:lnTo>
                  <a:lnTo>
                    <a:pt x="3727424" y="5586869"/>
                  </a:lnTo>
                  <a:lnTo>
                    <a:pt x="3782758" y="5581066"/>
                  </a:lnTo>
                  <a:lnTo>
                    <a:pt x="3838435" y="5577141"/>
                  </a:lnTo>
                  <a:lnTo>
                    <a:pt x="3893959" y="5575808"/>
                  </a:lnTo>
                  <a:lnTo>
                    <a:pt x="3948823" y="5577764"/>
                  </a:lnTo>
                  <a:lnTo>
                    <a:pt x="4002519" y="5583682"/>
                  </a:lnTo>
                  <a:lnTo>
                    <a:pt x="4054551" y="5594274"/>
                  </a:lnTo>
                  <a:lnTo>
                    <a:pt x="4104411" y="5610225"/>
                  </a:lnTo>
                  <a:lnTo>
                    <a:pt x="4146473" y="5628157"/>
                  </a:lnTo>
                  <a:lnTo>
                    <a:pt x="4190555" y="5649849"/>
                  </a:lnTo>
                  <a:lnTo>
                    <a:pt x="4236288" y="5674741"/>
                  </a:lnTo>
                  <a:lnTo>
                    <a:pt x="4283303" y="5702274"/>
                  </a:lnTo>
                  <a:lnTo>
                    <a:pt x="4331233" y="5731903"/>
                  </a:lnTo>
                  <a:lnTo>
                    <a:pt x="4379722" y="5763057"/>
                  </a:lnTo>
                  <a:lnTo>
                    <a:pt x="4428414" y="5795200"/>
                  </a:lnTo>
                  <a:lnTo>
                    <a:pt x="4572012" y="5891974"/>
                  </a:lnTo>
                  <a:lnTo>
                    <a:pt x="4617834" y="5922492"/>
                  </a:lnTo>
                  <a:lnTo>
                    <a:pt x="4662043" y="5951232"/>
                  </a:lnTo>
                  <a:lnTo>
                    <a:pt x="4704258" y="5977636"/>
                  </a:lnTo>
                  <a:lnTo>
                    <a:pt x="4744123" y="6001131"/>
                  </a:lnTo>
                  <a:lnTo>
                    <a:pt x="4781270" y="6021184"/>
                  </a:lnTo>
                  <a:lnTo>
                    <a:pt x="4845977" y="6048718"/>
                  </a:lnTo>
                  <a:lnTo>
                    <a:pt x="4895456" y="6055817"/>
                  </a:lnTo>
                  <a:lnTo>
                    <a:pt x="4918608" y="6047181"/>
                  </a:lnTo>
                  <a:lnTo>
                    <a:pt x="4950536" y="5999683"/>
                  </a:lnTo>
                  <a:lnTo>
                    <a:pt x="4968062" y="5920918"/>
                  </a:lnTo>
                  <a:lnTo>
                    <a:pt x="4973218" y="5873191"/>
                  </a:lnTo>
                  <a:lnTo>
                    <a:pt x="4976914" y="5821718"/>
                  </a:lnTo>
                  <a:lnTo>
                    <a:pt x="4982781" y="5712892"/>
                  </a:lnTo>
                  <a:lnTo>
                    <a:pt x="4986388" y="5658256"/>
                  </a:lnTo>
                  <a:lnTo>
                    <a:pt x="4991392" y="5605284"/>
                  </a:lnTo>
                  <a:lnTo>
                    <a:pt x="4998517" y="5555310"/>
                  </a:lnTo>
                  <a:lnTo>
                    <a:pt x="5008461" y="5509717"/>
                  </a:lnTo>
                  <a:lnTo>
                    <a:pt x="5021948" y="5469826"/>
                  </a:lnTo>
                  <a:lnTo>
                    <a:pt x="5056568" y="5412283"/>
                  </a:lnTo>
                  <a:lnTo>
                    <a:pt x="5100066" y="5346217"/>
                  </a:lnTo>
                  <a:lnTo>
                    <a:pt x="5185016" y="5216169"/>
                  </a:lnTo>
                  <a:lnTo>
                    <a:pt x="5217338" y="5167363"/>
                  </a:lnTo>
                  <a:lnTo>
                    <a:pt x="5251145" y="5117008"/>
                  </a:lnTo>
                  <a:lnTo>
                    <a:pt x="5286121" y="5065788"/>
                  </a:lnTo>
                  <a:lnTo>
                    <a:pt x="5321960" y="5014417"/>
                  </a:lnTo>
                  <a:lnTo>
                    <a:pt x="5358346" y="4963579"/>
                  </a:lnTo>
                  <a:lnTo>
                    <a:pt x="5394947" y="4913998"/>
                  </a:lnTo>
                  <a:lnTo>
                    <a:pt x="5431485" y="4866360"/>
                  </a:lnTo>
                  <a:lnTo>
                    <a:pt x="5467616" y="4821364"/>
                  </a:lnTo>
                  <a:lnTo>
                    <a:pt x="5503049" y="4779734"/>
                  </a:lnTo>
                  <a:lnTo>
                    <a:pt x="5537466" y="4742142"/>
                  </a:lnTo>
                  <a:lnTo>
                    <a:pt x="5570550" y="4709299"/>
                  </a:lnTo>
                  <a:lnTo>
                    <a:pt x="5601995" y="4681906"/>
                  </a:lnTo>
                  <a:lnTo>
                    <a:pt x="5688279" y="4630788"/>
                  </a:lnTo>
                  <a:lnTo>
                    <a:pt x="5716143" y="4609820"/>
                  </a:lnTo>
                  <a:lnTo>
                    <a:pt x="5765622" y="4553648"/>
                  </a:lnTo>
                  <a:lnTo>
                    <a:pt x="5786691" y="4519485"/>
                  </a:lnTo>
                  <a:lnTo>
                    <a:pt x="5804979" y="4481969"/>
                  </a:lnTo>
                  <a:lnTo>
                    <a:pt x="5820194" y="4441647"/>
                  </a:lnTo>
                  <a:lnTo>
                    <a:pt x="5832068" y="4399026"/>
                  </a:lnTo>
                  <a:lnTo>
                    <a:pt x="5840349" y="4354652"/>
                  </a:lnTo>
                  <a:lnTo>
                    <a:pt x="5844756" y="4309046"/>
                  </a:lnTo>
                  <a:lnTo>
                    <a:pt x="5845035" y="4262729"/>
                  </a:lnTo>
                  <a:lnTo>
                    <a:pt x="5840908" y="4216247"/>
                  </a:lnTo>
                  <a:lnTo>
                    <a:pt x="5832094" y="4170108"/>
                  </a:lnTo>
                  <a:lnTo>
                    <a:pt x="5818352" y="4124858"/>
                  </a:lnTo>
                  <a:lnTo>
                    <a:pt x="5799391" y="4081018"/>
                  </a:lnTo>
                  <a:lnTo>
                    <a:pt x="5774956" y="4039120"/>
                  </a:lnTo>
                  <a:lnTo>
                    <a:pt x="5744781" y="3999674"/>
                  </a:lnTo>
                  <a:lnTo>
                    <a:pt x="5709043" y="3953916"/>
                  </a:lnTo>
                  <a:lnTo>
                    <a:pt x="5681688" y="3908920"/>
                  </a:lnTo>
                  <a:lnTo>
                    <a:pt x="5661812" y="3864546"/>
                  </a:lnTo>
                  <a:lnTo>
                    <a:pt x="5648490" y="3820680"/>
                  </a:lnTo>
                  <a:lnTo>
                    <a:pt x="5640794" y="3777170"/>
                  </a:lnTo>
                  <a:lnTo>
                    <a:pt x="5637809" y="3733914"/>
                  </a:lnTo>
                  <a:lnTo>
                    <a:pt x="5638622" y="3690759"/>
                  </a:lnTo>
                  <a:lnTo>
                    <a:pt x="5642305" y="3647579"/>
                  </a:lnTo>
                  <a:lnTo>
                    <a:pt x="5647944" y="3604260"/>
                  </a:lnTo>
                  <a:lnTo>
                    <a:pt x="5661406" y="3516642"/>
                  </a:lnTo>
                  <a:lnTo>
                    <a:pt x="5667400" y="3472103"/>
                  </a:lnTo>
                  <a:lnTo>
                    <a:pt x="5671667" y="3426891"/>
                  </a:lnTo>
                  <a:lnTo>
                    <a:pt x="5673293" y="3380879"/>
                  </a:lnTo>
                  <a:lnTo>
                    <a:pt x="5670169" y="3326498"/>
                  </a:lnTo>
                  <a:lnTo>
                    <a:pt x="5661482" y="3272015"/>
                  </a:lnTo>
                  <a:lnTo>
                    <a:pt x="5648287" y="3217786"/>
                  </a:lnTo>
                  <a:lnTo>
                    <a:pt x="5631650" y="3164217"/>
                  </a:lnTo>
                  <a:lnTo>
                    <a:pt x="5612625" y="3111703"/>
                  </a:lnTo>
                  <a:lnTo>
                    <a:pt x="5592267" y="3060611"/>
                  </a:lnTo>
                  <a:lnTo>
                    <a:pt x="5551779" y="2964269"/>
                  </a:lnTo>
                  <a:lnTo>
                    <a:pt x="5533758" y="2919793"/>
                  </a:lnTo>
                  <a:lnTo>
                    <a:pt x="5518620" y="2878290"/>
                  </a:lnTo>
                  <a:lnTo>
                    <a:pt x="5507431" y="2840151"/>
                  </a:lnTo>
                  <a:lnTo>
                    <a:pt x="5501246" y="2805773"/>
                  </a:lnTo>
                  <a:lnTo>
                    <a:pt x="5500167" y="2765425"/>
                  </a:lnTo>
                  <a:lnTo>
                    <a:pt x="5504827" y="2723045"/>
                  </a:lnTo>
                  <a:lnTo>
                    <a:pt x="5515089" y="2679992"/>
                  </a:lnTo>
                  <a:lnTo>
                    <a:pt x="5530812" y="2637637"/>
                  </a:lnTo>
                  <a:lnTo>
                    <a:pt x="5551830" y="2597353"/>
                  </a:lnTo>
                  <a:lnTo>
                    <a:pt x="5578018" y="2560523"/>
                  </a:lnTo>
                  <a:lnTo>
                    <a:pt x="5609209" y="2528532"/>
                  </a:lnTo>
                  <a:lnTo>
                    <a:pt x="5645277" y="2502725"/>
                  </a:lnTo>
                  <a:lnTo>
                    <a:pt x="5686069" y="2484501"/>
                  </a:lnTo>
                  <a:lnTo>
                    <a:pt x="5731446" y="2475230"/>
                  </a:lnTo>
                  <a:lnTo>
                    <a:pt x="5765990" y="2467229"/>
                  </a:lnTo>
                  <a:lnTo>
                    <a:pt x="5822239" y="2426398"/>
                  </a:lnTo>
                  <a:lnTo>
                    <a:pt x="5860631" y="2359533"/>
                  </a:lnTo>
                  <a:lnTo>
                    <a:pt x="5872835" y="2318969"/>
                  </a:lnTo>
                  <a:lnTo>
                    <a:pt x="5880252" y="2275065"/>
                  </a:lnTo>
                  <a:lnTo>
                    <a:pt x="5882741" y="2228875"/>
                  </a:lnTo>
                  <a:close/>
                </a:path>
              </a:pathLst>
            </a:custGeom>
            <a:solidFill>
              <a:srgbClr val="BEC2C1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84657" y="5007611"/>
              <a:ext cx="17065625" cy="0"/>
            </a:xfrm>
            <a:custGeom>
              <a:avLst/>
              <a:gdLst/>
              <a:ahLst/>
              <a:cxnLst/>
              <a:rect l="l" t="t" r="r" b="b"/>
              <a:pathLst>
                <a:path w="17065625">
                  <a:moveTo>
                    <a:pt x="0" y="0"/>
                  </a:moveTo>
                  <a:lnTo>
                    <a:pt x="17065208" y="0"/>
                  </a:lnTo>
                </a:path>
                <a:path w="17065625">
                  <a:moveTo>
                    <a:pt x="0" y="0"/>
                  </a:moveTo>
                  <a:lnTo>
                    <a:pt x="17065208" y="0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456439" y="2162276"/>
            <a:ext cx="11377083" cy="0"/>
          </a:xfrm>
          <a:custGeom>
            <a:avLst/>
            <a:gdLst/>
            <a:ahLst/>
            <a:cxnLst/>
            <a:rect l="l" t="t" r="r" b="b"/>
            <a:pathLst>
              <a:path w="17065625">
                <a:moveTo>
                  <a:pt x="0" y="0"/>
                </a:moveTo>
                <a:lnTo>
                  <a:pt x="17065208" y="0"/>
                </a:lnTo>
              </a:path>
              <a:path w="17065625">
                <a:moveTo>
                  <a:pt x="0" y="0"/>
                </a:moveTo>
                <a:lnTo>
                  <a:pt x="17065208" y="0"/>
                </a:lnTo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439" y="5165969"/>
            <a:ext cx="11377083" cy="0"/>
          </a:xfrm>
          <a:custGeom>
            <a:avLst/>
            <a:gdLst/>
            <a:ahLst/>
            <a:cxnLst/>
            <a:rect l="l" t="t" r="r" b="b"/>
            <a:pathLst>
              <a:path w="17065625">
                <a:moveTo>
                  <a:pt x="0" y="0"/>
                </a:moveTo>
                <a:lnTo>
                  <a:pt x="17065208" y="0"/>
                </a:lnTo>
              </a:path>
              <a:path w="17065625">
                <a:moveTo>
                  <a:pt x="0" y="0"/>
                </a:moveTo>
                <a:lnTo>
                  <a:pt x="17065208" y="0"/>
                </a:lnTo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09097" y="2558050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70"/>
                </a:moveTo>
                <a:lnTo>
                  <a:pt x="133197" y="0"/>
                </a:lnTo>
                <a:lnTo>
                  <a:pt x="0" y="130670"/>
                </a:lnTo>
                <a:lnTo>
                  <a:pt x="83172" y="130670"/>
                </a:lnTo>
                <a:lnTo>
                  <a:pt x="83172" y="342849"/>
                </a:lnTo>
                <a:lnTo>
                  <a:pt x="183095" y="342849"/>
                </a:lnTo>
                <a:lnTo>
                  <a:pt x="183095" y="130670"/>
                </a:lnTo>
                <a:lnTo>
                  <a:pt x="266395" y="130670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09013" y="2891425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522" y="130670"/>
                </a:moveTo>
                <a:lnTo>
                  <a:pt x="133197" y="0"/>
                </a:lnTo>
                <a:lnTo>
                  <a:pt x="0" y="130670"/>
                </a:lnTo>
                <a:lnTo>
                  <a:pt x="83299" y="130670"/>
                </a:lnTo>
                <a:lnTo>
                  <a:pt x="83299" y="342861"/>
                </a:lnTo>
                <a:lnTo>
                  <a:pt x="183222" y="342861"/>
                </a:lnTo>
                <a:lnTo>
                  <a:pt x="183222" y="130670"/>
                </a:lnTo>
                <a:lnTo>
                  <a:pt x="266522" y="130670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09097" y="5627522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57"/>
                </a:moveTo>
                <a:lnTo>
                  <a:pt x="133197" y="0"/>
                </a:lnTo>
                <a:lnTo>
                  <a:pt x="0" y="130657"/>
                </a:lnTo>
                <a:lnTo>
                  <a:pt x="83172" y="130657"/>
                </a:lnTo>
                <a:lnTo>
                  <a:pt x="83172" y="342849"/>
                </a:lnTo>
                <a:lnTo>
                  <a:pt x="183095" y="342849"/>
                </a:lnTo>
                <a:lnTo>
                  <a:pt x="183095" y="130657"/>
                </a:lnTo>
                <a:lnTo>
                  <a:pt x="266395" y="130657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09097" y="5936513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70"/>
                </a:moveTo>
                <a:lnTo>
                  <a:pt x="133197" y="0"/>
                </a:lnTo>
                <a:lnTo>
                  <a:pt x="0" y="130670"/>
                </a:lnTo>
                <a:lnTo>
                  <a:pt x="83172" y="130670"/>
                </a:lnTo>
                <a:lnTo>
                  <a:pt x="83172" y="342861"/>
                </a:lnTo>
                <a:lnTo>
                  <a:pt x="183095" y="342861"/>
                </a:lnTo>
                <a:lnTo>
                  <a:pt x="183095" y="130670"/>
                </a:lnTo>
                <a:lnTo>
                  <a:pt x="266395" y="130670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09097" y="5318439"/>
            <a:ext cx="177800" cy="229023"/>
          </a:xfrm>
          <a:custGeom>
            <a:avLst/>
            <a:gdLst/>
            <a:ahLst/>
            <a:cxnLst/>
            <a:rect l="l" t="t" r="r" b="b"/>
            <a:pathLst>
              <a:path w="266700" h="343534">
                <a:moveTo>
                  <a:pt x="266395" y="130670"/>
                </a:moveTo>
                <a:lnTo>
                  <a:pt x="133197" y="0"/>
                </a:lnTo>
                <a:lnTo>
                  <a:pt x="0" y="130670"/>
                </a:lnTo>
                <a:lnTo>
                  <a:pt x="83172" y="130670"/>
                </a:lnTo>
                <a:lnTo>
                  <a:pt x="83172" y="342988"/>
                </a:lnTo>
                <a:lnTo>
                  <a:pt x="183095" y="342988"/>
                </a:lnTo>
                <a:lnTo>
                  <a:pt x="183095" y="130670"/>
                </a:lnTo>
                <a:lnTo>
                  <a:pt x="266395" y="130670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407489" y="2276737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522" y="212191"/>
                </a:moveTo>
                <a:lnTo>
                  <a:pt x="183222" y="212191"/>
                </a:lnTo>
                <a:lnTo>
                  <a:pt x="183222" y="0"/>
                </a:lnTo>
                <a:lnTo>
                  <a:pt x="83299" y="0"/>
                </a:lnTo>
                <a:lnTo>
                  <a:pt x="83299" y="212191"/>
                </a:lnTo>
                <a:lnTo>
                  <a:pt x="0" y="212191"/>
                </a:lnTo>
                <a:lnTo>
                  <a:pt x="133197" y="342861"/>
                </a:lnTo>
                <a:lnTo>
                  <a:pt x="266522" y="212191"/>
                </a:lnTo>
                <a:close/>
              </a:path>
            </a:pathLst>
          </a:custGeom>
          <a:solidFill>
            <a:srgbClr val="AE1F28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7489" y="3428060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212191"/>
                </a:moveTo>
                <a:lnTo>
                  <a:pt x="183222" y="212191"/>
                </a:lnTo>
                <a:lnTo>
                  <a:pt x="183222" y="0"/>
                </a:lnTo>
                <a:lnTo>
                  <a:pt x="83299" y="0"/>
                </a:lnTo>
                <a:lnTo>
                  <a:pt x="83299" y="212191"/>
                </a:lnTo>
                <a:lnTo>
                  <a:pt x="0" y="212191"/>
                </a:lnTo>
                <a:lnTo>
                  <a:pt x="133197" y="342861"/>
                </a:lnTo>
                <a:lnTo>
                  <a:pt x="266395" y="212191"/>
                </a:lnTo>
                <a:close/>
              </a:path>
            </a:pathLst>
          </a:custGeom>
          <a:solidFill>
            <a:srgbClr val="AE1F28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07489" y="3726984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268" y="212318"/>
                </a:moveTo>
                <a:lnTo>
                  <a:pt x="183222" y="212318"/>
                </a:lnTo>
                <a:lnTo>
                  <a:pt x="183222" y="0"/>
                </a:lnTo>
                <a:lnTo>
                  <a:pt x="83299" y="0"/>
                </a:lnTo>
                <a:lnTo>
                  <a:pt x="83299" y="212191"/>
                </a:lnTo>
                <a:lnTo>
                  <a:pt x="0" y="212191"/>
                </a:lnTo>
                <a:lnTo>
                  <a:pt x="133197" y="342861"/>
                </a:lnTo>
                <a:lnTo>
                  <a:pt x="266268" y="212318"/>
                </a:lnTo>
                <a:close/>
              </a:path>
              <a:path w="266700" h="342900">
                <a:moveTo>
                  <a:pt x="266522" y="212318"/>
                </a:moveTo>
                <a:lnTo>
                  <a:pt x="266395" y="212191"/>
                </a:lnTo>
                <a:lnTo>
                  <a:pt x="266268" y="212318"/>
                </a:lnTo>
                <a:lnTo>
                  <a:pt x="266522" y="212318"/>
                </a:lnTo>
                <a:close/>
              </a:path>
            </a:pathLst>
          </a:custGeom>
          <a:solidFill>
            <a:srgbClr val="AE1F28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409097" y="4023114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57"/>
                </a:moveTo>
                <a:lnTo>
                  <a:pt x="133197" y="0"/>
                </a:lnTo>
                <a:lnTo>
                  <a:pt x="0" y="130657"/>
                </a:lnTo>
                <a:lnTo>
                  <a:pt x="83172" y="130657"/>
                </a:lnTo>
                <a:lnTo>
                  <a:pt x="83172" y="342849"/>
                </a:lnTo>
                <a:lnTo>
                  <a:pt x="183095" y="342849"/>
                </a:lnTo>
                <a:lnTo>
                  <a:pt x="183095" y="130657"/>
                </a:lnTo>
                <a:lnTo>
                  <a:pt x="266395" y="130657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07489" y="4308491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212191"/>
                </a:moveTo>
                <a:lnTo>
                  <a:pt x="183222" y="212191"/>
                </a:lnTo>
                <a:lnTo>
                  <a:pt x="183222" y="0"/>
                </a:lnTo>
                <a:lnTo>
                  <a:pt x="83299" y="0"/>
                </a:lnTo>
                <a:lnTo>
                  <a:pt x="83299" y="212191"/>
                </a:lnTo>
                <a:lnTo>
                  <a:pt x="0" y="212191"/>
                </a:lnTo>
                <a:lnTo>
                  <a:pt x="133197" y="342849"/>
                </a:lnTo>
                <a:lnTo>
                  <a:pt x="266395" y="212191"/>
                </a:lnTo>
                <a:close/>
              </a:path>
            </a:pathLst>
          </a:custGeom>
          <a:solidFill>
            <a:srgbClr val="AE1F28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409097" y="4846819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70"/>
                </a:moveTo>
                <a:lnTo>
                  <a:pt x="133197" y="0"/>
                </a:lnTo>
                <a:lnTo>
                  <a:pt x="0" y="130670"/>
                </a:lnTo>
                <a:lnTo>
                  <a:pt x="83172" y="130670"/>
                </a:lnTo>
                <a:lnTo>
                  <a:pt x="83172" y="342861"/>
                </a:lnTo>
                <a:lnTo>
                  <a:pt x="183095" y="342861"/>
                </a:lnTo>
                <a:lnTo>
                  <a:pt x="183095" y="130670"/>
                </a:lnTo>
                <a:lnTo>
                  <a:pt x="266395" y="130670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409097" y="4587688"/>
            <a:ext cx="177800" cy="2286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395" y="130657"/>
                </a:moveTo>
                <a:lnTo>
                  <a:pt x="133197" y="0"/>
                </a:lnTo>
                <a:lnTo>
                  <a:pt x="0" y="130657"/>
                </a:lnTo>
                <a:lnTo>
                  <a:pt x="83172" y="130657"/>
                </a:lnTo>
                <a:lnTo>
                  <a:pt x="83172" y="342849"/>
                </a:lnTo>
                <a:lnTo>
                  <a:pt x="183095" y="342849"/>
                </a:lnTo>
                <a:lnTo>
                  <a:pt x="183095" y="130657"/>
                </a:lnTo>
                <a:lnTo>
                  <a:pt x="266395" y="130657"/>
                </a:lnTo>
                <a:close/>
              </a:path>
            </a:pathLst>
          </a:custGeom>
          <a:solidFill>
            <a:srgbClr val="53B162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53359" y="1633188"/>
            <a:ext cx="1123526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Poziom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369075" y="2629849"/>
            <a:ext cx="997212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Gł</a:t>
            </a: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ó</a:t>
            </a:r>
            <a:r>
              <a:rPr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wny</a:t>
            </a:r>
            <a:endParaRPr b="1" dirty="0">
              <a:solidFill>
                <a:srgbClr val="02294F"/>
              </a:solidFill>
              <a:latin typeface="Calibri "/>
              <a:ea typeface="+mj-ea"/>
              <a:cs typeface="+mj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9075" y="4095084"/>
            <a:ext cx="1183329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Pomocniczy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369075" y="5588299"/>
            <a:ext cx="128043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Kontekstowy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106125" y="1683636"/>
            <a:ext cx="4587789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Nazwa</a:t>
            </a:r>
            <a:r>
              <a:rPr sz="2800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 </a:t>
            </a:r>
            <a:r>
              <a:rPr sz="2800"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wska</a:t>
            </a:r>
            <a:r>
              <a:rPr lang="pl-PL" sz="2800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ź</a:t>
            </a:r>
            <a:r>
              <a:rPr sz="2800"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nika</a:t>
            </a:r>
            <a:r>
              <a:rPr sz="2800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/ jednostka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071773" y="1683442"/>
            <a:ext cx="2849232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Kierunek</a:t>
            </a:r>
            <a:r>
              <a:rPr sz="2800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 </a:t>
            </a:r>
            <a:r>
              <a:rPr sz="2800" b="1" dirty="0" err="1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zmiany</a:t>
            </a:r>
            <a:endParaRPr sz="2800" b="1" dirty="0">
              <a:solidFill>
                <a:srgbClr val="02294F"/>
              </a:solidFill>
              <a:latin typeface="Calibri "/>
              <a:ea typeface="+mj-ea"/>
              <a:cs typeface="+mj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39988" y="2296700"/>
            <a:ext cx="3853603" cy="8210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79917" marR="3387" indent="-171450">
              <a:lnSpc>
                <a:spcPct val="1116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sz="933" spc="7" dirty="0">
                <a:latin typeface="Calibri "/>
                <a:cs typeface="Arial"/>
              </a:rPr>
              <a:t>Produktywność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zasobów-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krajowe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zużycie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materiałów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27" dirty="0">
                <a:latin typeface="Calibri "/>
                <a:cs typeface="Arial"/>
              </a:rPr>
              <a:t>(DMC)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relacji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do  </a:t>
            </a:r>
            <a:r>
              <a:rPr sz="933" spc="-20" dirty="0">
                <a:latin typeface="Calibri "/>
                <a:cs typeface="Arial"/>
              </a:rPr>
              <a:t>PKB</a:t>
            </a:r>
            <a:endParaRPr lang="pl-PL" sz="933" spc="-20" dirty="0">
              <a:latin typeface="Calibri "/>
              <a:cs typeface="Arial"/>
            </a:endParaRPr>
          </a:p>
          <a:p>
            <a:pPr marL="179917" marR="3387" indent="-171450">
              <a:lnSpc>
                <a:spcPct val="1116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sz="933" dirty="0" err="1">
                <a:latin typeface="Calibri "/>
                <a:cs typeface="Arial"/>
              </a:rPr>
              <a:t>Udział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energii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odnawialnej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końcowym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zużyciu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energii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37" dirty="0">
                <a:latin typeface="Calibri "/>
                <a:cs typeface="Arial"/>
              </a:rPr>
              <a:t>brutto  </a:t>
            </a:r>
            <a:r>
              <a:rPr sz="933" spc="7" dirty="0">
                <a:latin typeface="Calibri "/>
                <a:cs typeface="Arial"/>
              </a:rPr>
              <a:t>przedsiębiorstw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  <a:p>
            <a:pPr marL="179917" indent="-171450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933" dirty="0">
                <a:latin typeface="Calibri "/>
                <a:cs typeface="Arial"/>
              </a:rPr>
              <a:t>Nakłady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-13" dirty="0">
                <a:latin typeface="Calibri "/>
                <a:cs typeface="Arial"/>
              </a:rPr>
              <a:t>na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działalność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B+R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relacji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do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20" dirty="0">
                <a:latin typeface="Calibri "/>
                <a:cs typeface="Arial"/>
              </a:rPr>
              <a:t>PKB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39987" y="3477892"/>
            <a:ext cx="3920067" cy="1334105"/>
          </a:xfrm>
          <a:prstGeom prst="rect">
            <a:avLst/>
          </a:prstGeom>
        </p:spPr>
        <p:txBody>
          <a:bodyPr vert="horz" wrap="square" lIns="0" tIns="56727" rIns="0" bIns="0" rtlCol="0">
            <a:spAutoFit/>
          </a:bodyPr>
          <a:lstStyle/>
          <a:p>
            <a:pPr marL="179917" indent="-171450">
              <a:spcBef>
                <a:spcPts val="447"/>
              </a:spcBef>
              <a:buFont typeface="Arial" panose="020B0604020202020204" pitchFamily="34" charset="0"/>
              <a:buChar char="•"/>
            </a:pPr>
            <a:r>
              <a:rPr sz="933" spc="-10" dirty="0">
                <a:latin typeface="Calibri "/>
                <a:cs typeface="Arial"/>
              </a:rPr>
              <a:t>Wielkość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zużycia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wody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przemyśle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relacji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do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20" dirty="0">
                <a:latin typeface="Calibri "/>
                <a:cs typeface="Arial"/>
              </a:rPr>
              <a:t>PKB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  <a:p>
            <a:pPr marL="179917" marR="185429" indent="-171450">
              <a:lnSpc>
                <a:spcPct val="133900"/>
              </a:lnSpc>
              <a:buFont typeface="Arial" panose="020B0604020202020204" pitchFamily="34" charset="0"/>
              <a:buChar char="•"/>
            </a:pPr>
            <a:r>
              <a:rPr sz="933" spc="-10" dirty="0">
                <a:latin typeface="Calibri "/>
                <a:cs typeface="Arial"/>
              </a:rPr>
              <a:t>Wielkość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13" dirty="0">
                <a:latin typeface="Calibri "/>
                <a:cs typeface="Arial"/>
              </a:rPr>
              <a:t>wytworzonych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odpadów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przemysłowych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10" dirty="0">
                <a:latin typeface="Calibri "/>
                <a:cs typeface="Arial"/>
              </a:rPr>
              <a:t>relacji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do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20" dirty="0">
                <a:latin typeface="Calibri "/>
                <a:cs typeface="Arial"/>
              </a:rPr>
              <a:t>PKB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  </a:t>
            </a:r>
            <a:r>
              <a:rPr sz="933" dirty="0">
                <a:latin typeface="Calibri "/>
                <a:cs typeface="Arial"/>
              </a:rPr>
              <a:t>Udział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3" dirty="0">
                <a:latin typeface="Calibri "/>
                <a:cs typeface="Arial"/>
              </a:rPr>
              <a:t>wytworzonych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surowców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7" dirty="0">
                <a:latin typeface="Calibri "/>
                <a:cs typeface="Arial"/>
              </a:rPr>
              <a:t>wtórnych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3" dirty="0">
                <a:latin typeface="Calibri "/>
                <a:cs typeface="Arial"/>
              </a:rPr>
              <a:t>produkcji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ogółem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  <a:p>
            <a:pPr marL="179917" marR="3387" indent="-171450">
              <a:lnSpc>
                <a:spcPct val="133900"/>
              </a:lnSpc>
              <a:buFont typeface="Arial" panose="020B0604020202020204" pitchFamily="34" charset="0"/>
              <a:buChar char="•"/>
            </a:pPr>
            <a:r>
              <a:rPr sz="933" spc="-13" dirty="0">
                <a:latin typeface="Calibri "/>
                <a:cs typeface="Arial"/>
              </a:rPr>
              <a:t>Emisja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-10" dirty="0">
                <a:latin typeface="Calibri "/>
                <a:cs typeface="Arial"/>
              </a:rPr>
              <a:t>gazów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cierplarnianych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z</a:t>
            </a:r>
            <a:r>
              <a:rPr sz="933" spc="-3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działalności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przemysłowej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3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ekwiwalencie  </a:t>
            </a:r>
            <a:r>
              <a:rPr sz="933" spc="-23" dirty="0">
                <a:latin typeface="Calibri "/>
                <a:cs typeface="Arial"/>
              </a:rPr>
              <a:t>CO2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17" dirty="0">
                <a:latin typeface="Calibri "/>
                <a:cs typeface="Arial"/>
              </a:rPr>
              <a:t>(CO2e/rok)</a:t>
            </a:r>
            <a:endParaRPr sz="933" dirty="0">
              <a:latin typeface="Calibri "/>
              <a:cs typeface="Arial"/>
            </a:endParaRPr>
          </a:p>
          <a:p>
            <a:pPr marL="179917" marR="840782" indent="-171450">
              <a:lnSpc>
                <a:spcPct val="133900"/>
              </a:lnSpc>
              <a:buFont typeface="Arial" panose="020B0604020202020204" pitchFamily="34" charset="0"/>
              <a:buChar char="•"/>
            </a:pPr>
            <a:r>
              <a:rPr sz="933" dirty="0">
                <a:latin typeface="Calibri "/>
                <a:cs typeface="Arial"/>
              </a:rPr>
              <a:t>Ilość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usług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ramach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e-państwo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dla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przedsiębiorców</a:t>
            </a:r>
            <a:r>
              <a:rPr sz="933" spc="-37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(szt.)  </a:t>
            </a:r>
            <a:r>
              <a:rPr sz="933" spc="-3" dirty="0">
                <a:latin typeface="Calibri "/>
                <a:cs typeface="Arial"/>
              </a:rPr>
              <a:t>Liczba posiadanych </a:t>
            </a:r>
            <a:r>
              <a:rPr sz="933" spc="23" dirty="0">
                <a:latin typeface="Calibri "/>
                <a:cs typeface="Arial"/>
              </a:rPr>
              <a:t>certyfikatów </a:t>
            </a:r>
            <a:r>
              <a:rPr sz="933" dirty="0">
                <a:latin typeface="Calibri "/>
                <a:cs typeface="Arial"/>
              </a:rPr>
              <a:t>środowiskowych</a:t>
            </a:r>
            <a:r>
              <a:rPr sz="933" spc="-18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(szt.)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439988" y="5369734"/>
            <a:ext cx="4138083" cy="8081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79917" marR="5927" indent="-171450">
              <a:lnSpc>
                <a:spcPct val="1116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sz="933" dirty="0">
                <a:latin typeface="Calibri "/>
                <a:cs typeface="Arial"/>
              </a:rPr>
              <a:t>Udział </a:t>
            </a:r>
            <a:r>
              <a:rPr sz="933" spc="3" dirty="0">
                <a:latin typeface="Calibri "/>
                <a:cs typeface="Arial"/>
              </a:rPr>
              <a:t>środków </a:t>
            </a:r>
            <a:r>
              <a:rPr sz="933" dirty="0">
                <a:latin typeface="Calibri "/>
                <a:cs typeface="Arial"/>
              </a:rPr>
              <a:t>wydanych </a:t>
            </a:r>
            <a:r>
              <a:rPr sz="933" spc="-13" dirty="0">
                <a:latin typeface="Calibri "/>
                <a:cs typeface="Arial"/>
              </a:rPr>
              <a:t>na </a:t>
            </a:r>
            <a:r>
              <a:rPr sz="933" spc="7" dirty="0">
                <a:latin typeface="Calibri "/>
                <a:cs typeface="Arial"/>
              </a:rPr>
              <a:t>inwestycje </a:t>
            </a:r>
            <a:r>
              <a:rPr sz="933" spc="-3" dirty="0">
                <a:latin typeface="Calibri "/>
                <a:cs typeface="Arial"/>
              </a:rPr>
              <a:t>środowiskowe </a:t>
            </a:r>
            <a:r>
              <a:rPr sz="933" spc="-7" dirty="0">
                <a:latin typeface="Calibri "/>
                <a:cs typeface="Arial"/>
              </a:rPr>
              <a:t>w </a:t>
            </a:r>
            <a:r>
              <a:rPr sz="933" spc="10" dirty="0">
                <a:latin typeface="Calibri "/>
                <a:cs typeface="Arial"/>
              </a:rPr>
              <a:t>relacji </a:t>
            </a:r>
            <a:r>
              <a:rPr sz="933" dirty="0">
                <a:latin typeface="Calibri "/>
                <a:cs typeface="Arial"/>
              </a:rPr>
              <a:t>do </a:t>
            </a:r>
            <a:r>
              <a:rPr sz="933" spc="10" dirty="0">
                <a:latin typeface="Calibri "/>
                <a:cs typeface="Arial"/>
              </a:rPr>
              <a:t>inwestycji  </a:t>
            </a:r>
            <a:r>
              <a:rPr sz="933" spc="3" dirty="0">
                <a:latin typeface="Calibri "/>
                <a:cs typeface="Arial"/>
              </a:rPr>
              <a:t>ogółem</a:t>
            </a:r>
            <a:r>
              <a:rPr sz="933" spc="-47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  <a:p>
            <a:pPr marL="179917" marR="130817" indent="-171450">
              <a:lnSpc>
                <a:spcPct val="111600"/>
              </a:lnSpc>
              <a:buFont typeface="Arial" panose="020B0604020202020204" pitchFamily="34" charset="0"/>
              <a:buChar char="•"/>
            </a:pPr>
            <a:r>
              <a:rPr sz="933" dirty="0">
                <a:latin typeface="Calibri "/>
                <a:cs typeface="Arial"/>
              </a:rPr>
              <a:t>Udział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17" dirty="0">
                <a:latin typeface="Calibri "/>
                <a:cs typeface="Arial"/>
              </a:rPr>
              <a:t>etatów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podmiotach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związanych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z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działalnością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33" dirty="0">
                <a:latin typeface="Calibri "/>
                <a:cs typeface="Arial"/>
              </a:rPr>
              <a:t>GOZ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stosunku</a:t>
            </a:r>
            <a:r>
              <a:rPr sz="933" spc="-43" dirty="0">
                <a:latin typeface="Calibri "/>
                <a:cs typeface="Arial"/>
              </a:rPr>
              <a:t> </a:t>
            </a:r>
            <a:r>
              <a:rPr sz="933" dirty="0">
                <a:latin typeface="Calibri "/>
                <a:cs typeface="Arial"/>
              </a:rPr>
              <a:t>do  </a:t>
            </a:r>
            <a:r>
              <a:rPr sz="933" spc="10" dirty="0">
                <a:latin typeface="Calibri "/>
                <a:cs typeface="Arial"/>
              </a:rPr>
              <a:t>zatrudnienia </a:t>
            </a:r>
            <a:r>
              <a:rPr sz="933" spc="3" dirty="0">
                <a:latin typeface="Calibri "/>
                <a:cs typeface="Arial"/>
              </a:rPr>
              <a:t>ogółem</a:t>
            </a:r>
            <a:r>
              <a:rPr sz="933" spc="-10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  <a:p>
            <a:pPr marL="179917" indent="-171450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933" spc="-7" dirty="0">
                <a:latin typeface="Calibri "/>
                <a:cs typeface="Arial"/>
              </a:rPr>
              <a:t>Wartość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zamówień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publicznych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3" dirty="0">
                <a:latin typeface="Calibri "/>
                <a:cs typeface="Arial"/>
              </a:rPr>
              <a:t>GOZ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7" dirty="0">
                <a:latin typeface="Calibri "/>
                <a:cs typeface="Arial"/>
              </a:rPr>
              <a:t>w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zamówieniach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7" dirty="0">
                <a:latin typeface="Calibri "/>
                <a:cs typeface="Arial"/>
              </a:rPr>
              <a:t>publicznych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3" dirty="0">
                <a:latin typeface="Calibri "/>
                <a:cs typeface="Arial"/>
              </a:rPr>
              <a:t>ogółem</a:t>
            </a:r>
            <a:r>
              <a:rPr sz="933" spc="-40" dirty="0">
                <a:latin typeface="Calibri "/>
                <a:cs typeface="Arial"/>
              </a:rPr>
              <a:t> </a:t>
            </a:r>
            <a:r>
              <a:rPr sz="933" spc="-3" dirty="0">
                <a:latin typeface="Calibri "/>
                <a:cs typeface="Arial"/>
              </a:rPr>
              <a:t>(%)</a:t>
            </a:r>
            <a:endParaRPr sz="933" dirty="0">
              <a:latin typeface="Calibri "/>
              <a:cs typeface="Arial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132EA15-5CF1-4DCC-8D5D-C93737BB046C}"/>
              </a:ext>
            </a:extLst>
          </p:cNvPr>
          <p:cNvSpPr txBox="1">
            <a:spLocks/>
          </p:cNvSpPr>
          <p:nvPr/>
        </p:nvSpPr>
        <p:spPr>
          <a:xfrm>
            <a:off x="2499856" y="507311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na poziomie kraju (2)</a:t>
            </a:r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F72357AA-EA9D-4415-B0A7-EE80AE13D30A}"/>
              </a:ext>
            </a:extLst>
          </p:cNvPr>
          <p:cNvSpPr/>
          <p:nvPr/>
        </p:nvSpPr>
        <p:spPr>
          <a:xfrm>
            <a:off x="1823809" y="2636872"/>
            <a:ext cx="291313" cy="292608"/>
          </a:xfrm>
          <a:prstGeom prst="roundRect">
            <a:avLst/>
          </a:prstGeom>
          <a:solidFill>
            <a:srgbClr val="93D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5058DC42-D154-4E16-8937-C5DE0DFD8C9B}"/>
              </a:ext>
            </a:extLst>
          </p:cNvPr>
          <p:cNvSpPr/>
          <p:nvPr/>
        </p:nvSpPr>
        <p:spPr>
          <a:xfrm>
            <a:off x="1823809" y="4066665"/>
            <a:ext cx="291313" cy="292608"/>
          </a:xfrm>
          <a:prstGeom prst="roundRect">
            <a:avLst/>
          </a:prstGeom>
          <a:solidFill>
            <a:srgbClr val="58C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36678D97-E7CD-4669-BA68-822888F89696}"/>
              </a:ext>
            </a:extLst>
          </p:cNvPr>
          <p:cNvSpPr/>
          <p:nvPr/>
        </p:nvSpPr>
        <p:spPr>
          <a:xfrm>
            <a:off x="1823809" y="5569318"/>
            <a:ext cx="291313" cy="292608"/>
          </a:xfrm>
          <a:prstGeom prst="roundRect">
            <a:avLst/>
          </a:prstGeom>
          <a:solidFill>
            <a:srgbClr val="FC6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23625"/>
            <a:ext cx="12192000" cy="4034790"/>
          </a:xfrm>
          <a:custGeom>
            <a:avLst/>
            <a:gdLst/>
            <a:ahLst/>
            <a:cxnLst/>
            <a:rect l="l" t="t" r="r" b="b"/>
            <a:pathLst>
              <a:path w="18288000" h="6052184">
                <a:moveTo>
                  <a:pt x="0" y="6051563"/>
                </a:moveTo>
                <a:lnTo>
                  <a:pt x="18288000" y="6051563"/>
                </a:lnTo>
                <a:lnTo>
                  <a:pt x="18288000" y="0"/>
                </a:lnTo>
                <a:lnTo>
                  <a:pt x="0" y="0"/>
                </a:lnTo>
                <a:lnTo>
                  <a:pt x="0" y="60515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74762" y="4739254"/>
            <a:ext cx="2482860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876300" y="1934345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076196"/>
                </a:lnTo>
                <a:lnTo>
                  <a:pt x="1352550" y="2705100"/>
                </a:lnTo>
                <a:lnTo>
                  <a:pt x="2705100" y="2076196"/>
                </a:lnTo>
                <a:lnTo>
                  <a:pt x="2705100" y="0"/>
                </a:lnTo>
                <a:close/>
              </a:path>
            </a:pathLst>
          </a:custGeom>
          <a:solidFill>
            <a:srgbClr val="FC67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066965" y="1934345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076196"/>
                </a:lnTo>
                <a:lnTo>
                  <a:pt x="1352550" y="2705100"/>
                </a:lnTo>
                <a:lnTo>
                  <a:pt x="2705100" y="2076196"/>
                </a:lnTo>
                <a:lnTo>
                  <a:pt x="2705100" y="0"/>
                </a:lnTo>
                <a:close/>
              </a:path>
            </a:pathLst>
          </a:custGeom>
          <a:solidFill>
            <a:srgbClr val="FC67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5257639" y="1934345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076196"/>
                </a:lnTo>
                <a:lnTo>
                  <a:pt x="1352550" y="2705100"/>
                </a:lnTo>
                <a:lnTo>
                  <a:pt x="2705100" y="2076196"/>
                </a:lnTo>
                <a:lnTo>
                  <a:pt x="2705100" y="0"/>
                </a:lnTo>
                <a:close/>
              </a:path>
            </a:pathLst>
          </a:custGeom>
          <a:solidFill>
            <a:srgbClr val="FC67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48305" y="1934345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076196"/>
                </a:lnTo>
                <a:lnTo>
                  <a:pt x="1352550" y="2705100"/>
                </a:lnTo>
                <a:lnTo>
                  <a:pt x="2705100" y="2076196"/>
                </a:lnTo>
                <a:lnTo>
                  <a:pt x="2705100" y="0"/>
                </a:lnTo>
                <a:close/>
              </a:path>
            </a:pathLst>
          </a:custGeom>
          <a:solidFill>
            <a:srgbClr val="FC67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9754091" y="1934345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076196"/>
                </a:lnTo>
                <a:lnTo>
                  <a:pt x="1352550" y="2705100"/>
                </a:lnTo>
                <a:lnTo>
                  <a:pt x="2705100" y="2076196"/>
                </a:lnTo>
                <a:lnTo>
                  <a:pt x="2705100" y="0"/>
                </a:lnTo>
                <a:close/>
              </a:path>
            </a:pathLst>
          </a:custGeom>
          <a:solidFill>
            <a:srgbClr val="FC67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320900" y="2194407"/>
            <a:ext cx="1001347" cy="98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3728783" y="2167363"/>
            <a:ext cx="482600" cy="1220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5606617" y="2100979"/>
            <a:ext cx="1223560" cy="1227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804411" y="2195130"/>
            <a:ext cx="1090115" cy="1089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10128352" y="2098683"/>
            <a:ext cx="1134957" cy="1132840"/>
          </a:xfrm>
          <a:custGeom>
            <a:avLst/>
            <a:gdLst/>
            <a:ahLst/>
            <a:cxnLst/>
            <a:rect l="l" t="t" r="r" b="b"/>
            <a:pathLst>
              <a:path w="1702434" h="1699260">
                <a:moveTo>
                  <a:pt x="603986" y="1262735"/>
                </a:moveTo>
                <a:lnTo>
                  <a:pt x="549084" y="1262735"/>
                </a:lnTo>
                <a:lnTo>
                  <a:pt x="549084" y="1537335"/>
                </a:lnTo>
                <a:lnTo>
                  <a:pt x="603986" y="1537335"/>
                </a:lnTo>
                <a:lnTo>
                  <a:pt x="603986" y="1262735"/>
                </a:lnTo>
                <a:close/>
              </a:path>
              <a:path w="1702434" h="1699260">
                <a:moveTo>
                  <a:pt x="823569" y="1262735"/>
                </a:moveTo>
                <a:lnTo>
                  <a:pt x="768667" y="1262735"/>
                </a:lnTo>
                <a:lnTo>
                  <a:pt x="768667" y="1537335"/>
                </a:lnTo>
                <a:lnTo>
                  <a:pt x="823569" y="1537335"/>
                </a:lnTo>
                <a:lnTo>
                  <a:pt x="823569" y="1262735"/>
                </a:lnTo>
                <a:close/>
              </a:path>
              <a:path w="1702434" h="1699260">
                <a:moveTo>
                  <a:pt x="1043152" y="1262735"/>
                </a:moveTo>
                <a:lnTo>
                  <a:pt x="988250" y="1262735"/>
                </a:lnTo>
                <a:lnTo>
                  <a:pt x="988250" y="1537335"/>
                </a:lnTo>
                <a:lnTo>
                  <a:pt x="1043152" y="1537335"/>
                </a:lnTo>
                <a:lnTo>
                  <a:pt x="1043152" y="1262735"/>
                </a:lnTo>
                <a:close/>
              </a:path>
              <a:path w="1702434" h="1699260">
                <a:moveTo>
                  <a:pt x="1262735" y="1317752"/>
                </a:moveTo>
                <a:lnTo>
                  <a:pt x="1207833" y="1317752"/>
                </a:lnTo>
                <a:lnTo>
                  <a:pt x="1207833" y="1482445"/>
                </a:lnTo>
                <a:lnTo>
                  <a:pt x="1262735" y="1482445"/>
                </a:lnTo>
                <a:lnTo>
                  <a:pt x="1262735" y="1317752"/>
                </a:lnTo>
                <a:close/>
              </a:path>
              <a:path w="1702434" h="1699260">
                <a:moveTo>
                  <a:pt x="1482445" y="1345145"/>
                </a:moveTo>
                <a:lnTo>
                  <a:pt x="1427543" y="1345145"/>
                </a:lnTo>
                <a:lnTo>
                  <a:pt x="1427543" y="1454937"/>
                </a:lnTo>
                <a:lnTo>
                  <a:pt x="1482445" y="1454937"/>
                </a:lnTo>
                <a:lnTo>
                  <a:pt x="1482445" y="1345145"/>
                </a:lnTo>
                <a:close/>
              </a:path>
              <a:path w="1702434" h="1699260">
                <a:moveTo>
                  <a:pt x="1702155" y="950861"/>
                </a:moveTo>
                <a:lnTo>
                  <a:pt x="1701901" y="950861"/>
                </a:lnTo>
                <a:lnTo>
                  <a:pt x="1698409" y="900137"/>
                </a:lnTo>
                <a:lnTo>
                  <a:pt x="1688147" y="849426"/>
                </a:lnTo>
                <a:lnTo>
                  <a:pt x="1671447" y="811403"/>
                </a:lnTo>
                <a:lnTo>
                  <a:pt x="1648650" y="760679"/>
                </a:lnTo>
                <a:lnTo>
                  <a:pt x="1647126" y="758659"/>
                </a:lnTo>
                <a:lnTo>
                  <a:pt x="1647126" y="950861"/>
                </a:lnTo>
                <a:lnTo>
                  <a:pt x="1647126" y="1014247"/>
                </a:lnTo>
                <a:lnTo>
                  <a:pt x="1643100" y="1064958"/>
                </a:lnTo>
                <a:lnTo>
                  <a:pt x="1631289" y="1115669"/>
                </a:lnTo>
                <a:lnTo>
                  <a:pt x="1612138" y="1153706"/>
                </a:lnTo>
                <a:lnTo>
                  <a:pt x="1586077" y="1204417"/>
                </a:lnTo>
                <a:lnTo>
                  <a:pt x="1553565" y="1242453"/>
                </a:lnTo>
                <a:lnTo>
                  <a:pt x="1498930" y="1229766"/>
                </a:lnTo>
                <a:lnTo>
                  <a:pt x="1504454" y="1217091"/>
                </a:lnTo>
                <a:lnTo>
                  <a:pt x="1515516" y="1191742"/>
                </a:lnTo>
                <a:lnTo>
                  <a:pt x="1527543" y="1141031"/>
                </a:lnTo>
                <a:lnTo>
                  <a:pt x="1534871" y="1102995"/>
                </a:lnTo>
                <a:lnTo>
                  <a:pt x="1537335" y="1064958"/>
                </a:lnTo>
                <a:lnTo>
                  <a:pt x="1537335" y="963536"/>
                </a:lnTo>
                <a:lnTo>
                  <a:pt x="1534287" y="912825"/>
                </a:lnTo>
                <a:lnTo>
                  <a:pt x="1525308" y="862114"/>
                </a:lnTo>
                <a:lnTo>
                  <a:pt x="1510728" y="824077"/>
                </a:lnTo>
                <a:lnTo>
                  <a:pt x="1490840" y="773366"/>
                </a:lnTo>
                <a:lnTo>
                  <a:pt x="1482318" y="760361"/>
                </a:lnTo>
                <a:lnTo>
                  <a:pt x="1482318" y="963536"/>
                </a:lnTo>
                <a:lnTo>
                  <a:pt x="1482318" y="1064958"/>
                </a:lnTo>
                <a:lnTo>
                  <a:pt x="1479702" y="1102995"/>
                </a:lnTo>
                <a:lnTo>
                  <a:pt x="1471980" y="1141031"/>
                </a:lnTo>
                <a:lnTo>
                  <a:pt x="1459318" y="1179055"/>
                </a:lnTo>
                <a:lnTo>
                  <a:pt x="1441869" y="1217091"/>
                </a:lnTo>
                <a:lnTo>
                  <a:pt x="1221778" y="1191742"/>
                </a:lnTo>
                <a:lnTo>
                  <a:pt x="1219771" y="1179055"/>
                </a:lnTo>
                <a:lnTo>
                  <a:pt x="1215758" y="1153706"/>
                </a:lnTo>
                <a:lnTo>
                  <a:pt x="1211389" y="1128344"/>
                </a:lnTo>
                <a:lnTo>
                  <a:pt x="1208735" y="1090307"/>
                </a:lnTo>
                <a:lnTo>
                  <a:pt x="1207833" y="1064958"/>
                </a:lnTo>
                <a:lnTo>
                  <a:pt x="1207833" y="950861"/>
                </a:lnTo>
                <a:lnTo>
                  <a:pt x="1208341" y="938174"/>
                </a:lnTo>
                <a:lnTo>
                  <a:pt x="1209751" y="912825"/>
                </a:lnTo>
                <a:lnTo>
                  <a:pt x="1211961" y="887463"/>
                </a:lnTo>
                <a:lnTo>
                  <a:pt x="1214805" y="874788"/>
                </a:lnTo>
                <a:lnTo>
                  <a:pt x="1235354" y="874788"/>
                </a:lnTo>
                <a:lnTo>
                  <a:pt x="1289799" y="862114"/>
                </a:lnTo>
                <a:lnTo>
                  <a:pt x="1333334" y="849426"/>
                </a:lnTo>
                <a:lnTo>
                  <a:pt x="1362202" y="824077"/>
                </a:lnTo>
                <a:lnTo>
                  <a:pt x="1365681" y="811403"/>
                </a:lnTo>
                <a:lnTo>
                  <a:pt x="1372654" y="786041"/>
                </a:lnTo>
                <a:lnTo>
                  <a:pt x="1369377" y="773366"/>
                </a:lnTo>
                <a:lnTo>
                  <a:pt x="1359814" y="748004"/>
                </a:lnTo>
                <a:lnTo>
                  <a:pt x="1344409" y="735330"/>
                </a:lnTo>
                <a:lnTo>
                  <a:pt x="1323594" y="722655"/>
                </a:lnTo>
                <a:lnTo>
                  <a:pt x="1327645" y="684618"/>
                </a:lnTo>
                <a:lnTo>
                  <a:pt x="1346022" y="684618"/>
                </a:lnTo>
                <a:lnTo>
                  <a:pt x="1351610" y="697293"/>
                </a:lnTo>
                <a:lnTo>
                  <a:pt x="1351483" y="697293"/>
                </a:lnTo>
                <a:lnTo>
                  <a:pt x="1389608" y="722655"/>
                </a:lnTo>
                <a:lnTo>
                  <a:pt x="1421803" y="760679"/>
                </a:lnTo>
                <a:lnTo>
                  <a:pt x="1447609" y="811403"/>
                </a:lnTo>
                <a:lnTo>
                  <a:pt x="1466596" y="862114"/>
                </a:lnTo>
                <a:lnTo>
                  <a:pt x="1478318" y="912825"/>
                </a:lnTo>
                <a:lnTo>
                  <a:pt x="1482318" y="963536"/>
                </a:lnTo>
                <a:lnTo>
                  <a:pt x="1482318" y="760361"/>
                </a:lnTo>
                <a:lnTo>
                  <a:pt x="1465922" y="735330"/>
                </a:lnTo>
                <a:lnTo>
                  <a:pt x="1436293" y="697293"/>
                </a:lnTo>
                <a:lnTo>
                  <a:pt x="1445234" y="684618"/>
                </a:lnTo>
                <a:lnTo>
                  <a:pt x="1506143" y="684618"/>
                </a:lnTo>
                <a:lnTo>
                  <a:pt x="1514386" y="697293"/>
                </a:lnTo>
                <a:lnTo>
                  <a:pt x="1553108" y="722655"/>
                </a:lnTo>
                <a:lnTo>
                  <a:pt x="1585772" y="760679"/>
                </a:lnTo>
                <a:lnTo>
                  <a:pt x="1611947" y="811403"/>
                </a:lnTo>
                <a:lnTo>
                  <a:pt x="1631200" y="849426"/>
                </a:lnTo>
                <a:lnTo>
                  <a:pt x="1643075" y="900137"/>
                </a:lnTo>
                <a:lnTo>
                  <a:pt x="1647126" y="950861"/>
                </a:lnTo>
                <a:lnTo>
                  <a:pt x="1647126" y="758659"/>
                </a:lnTo>
                <a:lnTo>
                  <a:pt x="1620062" y="722655"/>
                </a:lnTo>
                <a:lnTo>
                  <a:pt x="1586014" y="684618"/>
                </a:lnTo>
                <a:lnTo>
                  <a:pt x="1546847" y="646582"/>
                </a:lnTo>
                <a:lnTo>
                  <a:pt x="1531200" y="633907"/>
                </a:lnTo>
                <a:lnTo>
                  <a:pt x="1514208" y="633907"/>
                </a:lnTo>
                <a:lnTo>
                  <a:pt x="1496250" y="621233"/>
                </a:lnTo>
                <a:lnTo>
                  <a:pt x="1455000" y="621233"/>
                </a:lnTo>
                <a:lnTo>
                  <a:pt x="1433512" y="633907"/>
                </a:lnTo>
                <a:lnTo>
                  <a:pt x="1413814" y="646582"/>
                </a:lnTo>
                <a:lnTo>
                  <a:pt x="1396492" y="659257"/>
                </a:lnTo>
                <a:lnTo>
                  <a:pt x="1392555" y="659257"/>
                </a:lnTo>
                <a:lnTo>
                  <a:pt x="1388884" y="646582"/>
                </a:lnTo>
                <a:lnTo>
                  <a:pt x="1372857" y="646582"/>
                </a:lnTo>
                <a:lnTo>
                  <a:pt x="1359979" y="633907"/>
                </a:lnTo>
                <a:lnTo>
                  <a:pt x="1346415" y="633907"/>
                </a:lnTo>
                <a:lnTo>
                  <a:pt x="1332458" y="621233"/>
                </a:lnTo>
                <a:lnTo>
                  <a:pt x="1344637" y="494449"/>
                </a:lnTo>
                <a:lnTo>
                  <a:pt x="1345018" y="494449"/>
                </a:lnTo>
                <a:lnTo>
                  <a:pt x="1345018" y="481774"/>
                </a:lnTo>
                <a:lnTo>
                  <a:pt x="1336649" y="443738"/>
                </a:lnTo>
                <a:lnTo>
                  <a:pt x="1329055" y="431063"/>
                </a:lnTo>
                <a:lnTo>
                  <a:pt x="1317625" y="412000"/>
                </a:lnTo>
                <a:lnTo>
                  <a:pt x="1317625" y="786041"/>
                </a:lnTo>
                <a:lnTo>
                  <a:pt x="1312240" y="798715"/>
                </a:lnTo>
                <a:lnTo>
                  <a:pt x="1296390" y="811403"/>
                </a:lnTo>
                <a:lnTo>
                  <a:pt x="1174051" y="811403"/>
                </a:lnTo>
                <a:lnTo>
                  <a:pt x="1163459" y="802932"/>
                </a:lnTo>
                <a:lnTo>
                  <a:pt x="1163459" y="1179055"/>
                </a:lnTo>
                <a:lnTo>
                  <a:pt x="1001826" y="1153706"/>
                </a:lnTo>
                <a:lnTo>
                  <a:pt x="991755" y="1102995"/>
                </a:lnTo>
                <a:lnTo>
                  <a:pt x="988250" y="1064958"/>
                </a:lnTo>
                <a:lnTo>
                  <a:pt x="988250" y="963536"/>
                </a:lnTo>
                <a:lnTo>
                  <a:pt x="992365" y="912825"/>
                </a:lnTo>
                <a:lnTo>
                  <a:pt x="1004379" y="862114"/>
                </a:lnTo>
                <a:lnTo>
                  <a:pt x="1023861" y="811403"/>
                </a:lnTo>
                <a:lnTo>
                  <a:pt x="1050353" y="760679"/>
                </a:lnTo>
                <a:lnTo>
                  <a:pt x="1083386" y="722655"/>
                </a:lnTo>
                <a:lnTo>
                  <a:pt x="1122514" y="697293"/>
                </a:lnTo>
                <a:lnTo>
                  <a:pt x="1128598" y="684618"/>
                </a:lnTo>
                <a:lnTo>
                  <a:pt x="1143050" y="684618"/>
                </a:lnTo>
                <a:lnTo>
                  <a:pt x="1146987" y="722655"/>
                </a:lnTo>
                <a:lnTo>
                  <a:pt x="1126210" y="735330"/>
                </a:lnTo>
                <a:lnTo>
                  <a:pt x="1110805" y="748004"/>
                </a:lnTo>
                <a:lnTo>
                  <a:pt x="1101217" y="773366"/>
                </a:lnTo>
                <a:lnTo>
                  <a:pt x="1097915" y="786041"/>
                </a:lnTo>
                <a:lnTo>
                  <a:pt x="1102385" y="811403"/>
                </a:lnTo>
                <a:lnTo>
                  <a:pt x="1115072" y="836752"/>
                </a:lnTo>
                <a:lnTo>
                  <a:pt x="1134935" y="849426"/>
                </a:lnTo>
                <a:lnTo>
                  <a:pt x="1160932" y="862114"/>
                </a:lnTo>
                <a:lnTo>
                  <a:pt x="1157579" y="887463"/>
                </a:lnTo>
                <a:lnTo>
                  <a:pt x="1155014" y="900137"/>
                </a:lnTo>
                <a:lnTo>
                  <a:pt x="1153388" y="925499"/>
                </a:lnTo>
                <a:lnTo>
                  <a:pt x="1152817" y="950861"/>
                </a:lnTo>
                <a:lnTo>
                  <a:pt x="1152817" y="1064958"/>
                </a:lnTo>
                <a:lnTo>
                  <a:pt x="1153502" y="1090307"/>
                </a:lnTo>
                <a:lnTo>
                  <a:pt x="1155522" y="1115669"/>
                </a:lnTo>
                <a:lnTo>
                  <a:pt x="1158862" y="1153706"/>
                </a:lnTo>
                <a:lnTo>
                  <a:pt x="1163459" y="1179055"/>
                </a:lnTo>
                <a:lnTo>
                  <a:pt x="1163459" y="802932"/>
                </a:lnTo>
                <a:lnTo>
                  <a:pt x="1158201" y="798715"/>
                </a:lnTo>
                <a:lnTo>
                  <a:pt x="1152817" y="786041"/>
                </a:lnTo>
                <a:lnTo>
                  <a:pt x="1159624" y="786041"/>
                </a:lnTo>
                <a:lnTo>
                  <a:pt x="1169390" y="773366"/>
                </a:lnTo>
                <a:lnTo>
                  <a:pt x="1184516" y="773366"/>
                </a:lnTo>
                <a:lnTo>
                  <a:pt x="1205433" y="760679"/>
                </a:lnTo>
                <a:lnTo>
                  <a:pt x="1198613" y="684618"/>
                </a:lnTo>
                <a:lnTo>
                  <a:pt x="1196352" y="659257"/>
                </a:lnTo>
                <a:lnTo>
                  <a:pt x="1180452" y="481774"/>
                </a:lnTo>
                <a:lnTo>
                  <a:pt x="1180325" y="481774"/>
                </a:lnTo>
                <a:lnTo>
                  <a:pt x="1184376" y="469087"/>
                </a:lnTo>
                <a:lnTo>
                  <a:pt x="1195400" y="443738"/>
                </a:lnTo>
                <a:lnTo>
                  <a:pt x="1211719" y="431063"/>
                </a:lnTo>
                <a:lnTo>
                  <a:pt x="1258722" y="431063"/>
                </a:lnTo>
                <a:lnTo>
                  <a:pt x="1275041" y="443738"/>
                </a:lnTo>
                <a:lnTo>
                  <a:pt x="1286065" y="469087"/>
                </a:lnTo>
                <a:lnTo>
                  <a:pt x="1290116" y="481774"/>
                </a:lnTo>
                <a:lnTo>
                  <a:pt x="1289862" y="494449"/>
                </a:lnTo>
                <a:lnTo>
                  <a:pt x="1265021" y="760679"/>
                </a:lnTo>
                <a:lnTo>
                  <a:pt x="1285938" y="773366"/>
                </a:lnTo>
                <a:lnTo>
                  <a:pt x="1301000" y="773366"/>
                </a:lnTo>
                <a:lnTo>
                  <a:pt x="1310767" y="786041"/>
                </a:lnTo>
                <a:lnTo>
                  <a:pt x="1317625" y="786041"/>
                </a:lnTo>
                <a:lnTo>
                  <a:pt x="1317625" y="412000"/>
                </a:lnTo>
                <a:lnTo>
                  <a:pt x="1313853" y="405701"/>
                </a:lnTo>
                <a:lnTo>
                  <a:pt x="1280083" y="380339"/>
                </a:lnTo>
                <a:lnTo>
                  <a:pt x="1190307" y="380339"/>
                </a:lnTo>
                <a:lnTo>
                  <a:pt x="1156538" y="405701"/>
                </a:lnTo>
                <a:lnTo>
                  <a:pt x="1133779" y="443738"/>
                </a:lnTo>
                <a:lnTo>
                  <a:pt x="1125435" y="481774"/>
                </a:lnTo>
                <a:lnTo>
                  <a:pt x="1125562" y="494449"/>
                </a:lnTo>
                <a:lnTo>
                  <a:pt x="1125816" y="494449"/>
                </a:lnTo>
                <a:lnTo>
                  <a:pt x="1138110" y="633907"/>
                </a:lnTo>
                <a:lnTo>
                  <a:pt x="1112723" y="633907"/>
                </a:lnTo>
                <a:lnTo>
                  <a:pt x="1100848" y="646582"/>
                </a:lnTo>
                <a:lnTo>
                  <a:pt x="1084859" y="646582"/>
                </a:lnTo>
                <a:lnTo>
                  <a:pt x="1080427" y="659257"/>
                </a:lnTo>
                <a:lnTo>
                  <a:pt x="1073327" y="659257"/>
                </a:lnTo>
                <a:lnTo>
                  <a:pt x="1067993" y="646582"/>
                </a:lnTo>
                <a:lnTo>
                  <a:pt x="1069111" y="646582"/>
                </a:lnTo>
                <a:lnTo>
                  <a:pt x="1069949" y="633907"/>
                </a:lnTo>
                <a:lnTo>
                  <a:pt x="1070483" y="633907"/>
                </a:lnTo>
                <a:lnTo>
                  <a:pt x="1070660" y="621233"/>
                </a:lnTo>
                <a:lnTo>
                  <a:pt x="1068666" y="595871"/>
                </a:lnTo>
                <a:lnTo>
                  <a:pt x="1062748" y="570509"/>
                </a:lnTo>
                <a:lnTo>
                  <a:pt x="1053071" y="545160"/>
                </a:lnTo>
                <a:lnTo>
                  <a:pt x="1039723" y="532485"/>
                </a:lnTo>
                <a:lnTo>
                  <a:pt x="1053071" y="507123"/>
                </a:lnTo>
                <a:lnTo>
                  <a:pt x="1062748" y="481774"/>
                </a:lnTo>
                <a:lnTo>
                  <a:pt x="1068666" y="456412"/>
                </a:lnTo>
                <a:lnTo>
                  <a:pt x="1070660" y="431063"/>
                </a:lnTo>
                <a:lnTo>
                  <a:pt x="1064323" y="393026"/>
                </a:lnTo>
                <a:lnTo>
                  <a:pt x="1046518" y="342315"/>
                </a:lnTo>
                <a:lnTo>
                  <a:pt x="1035799" y="332435"/>
                </a:lnTo>
                <a:lnTo>
                  <a:pt x="1035799" y="697293"/>
                </a:lnTo>
                <a:lnTo>
                  <a:pt x="1005713" y="735330"/>
                </a:lnTo>
                <a:lnTo>
                  <a:pt x="980440" y="773366"/>
                </a:lnTo>
                <a:lnTo>
                  <a:pt x="960285" y="824077"/>
                </a:lnTo>
                <a:lnTo>
                  <a:pt x="945515" y="862114"/>
                </a:lnTo>
                <a:lnTo>
                  <a:pt x="936447" y="912825"/>
                </a:lnTo>
                <a:lnTo>
                  <a:pt x="933361" y="963536"/>
                </a:lnTo>
                <a:lnTo>
                  <a:pt x="933361" y="1064958"/>
                </a:lnTo>
                <a:lnTo>
                  <a:pt x="933983" y="1077633"/>
                </a:lnTo>
                <a:lnTo>
                  <a:pt x="935812" y="1102995"/>
                </a:lnTo>
                <a:lnTo>
                  <a:pt x="938758" y="1128344"/>
                </a:lnTo>
                <a:lnTo>
                  <a:pt x="942746" y="1141031"/>
                </a:lnTo>
                <a:lnTo>
                  <a:pt x="846391" y="1128344"/>
                </a:lnTo>
                <a:lnTo>
                  <a:pt x="841451" y="1115669"/>
                </a:lnTo>
                <a:lnTo>
                  <a:pt x="836510" y="1102995"/>
                </a:lnTo>
                <a:lnTo>
                  <a:pt x="829373" y="1064958"/>
                </a:lnTo>
                <a:lnTo>
                  <a:pt x="825030" y="1039596"/>
                </a:lnTo>
                <a:lnTo>
                  <a:pt x="823569" y="1014247"/>
                </a:lnTo>
                <a:lnTo>
                  <a:pt x="823569" y="950861"/>
                </a:lnTo>
                <a:lnTo>
                  <a:pt x="827633" y="900137"/>
                </a:lnTo>
                <a:lnTo>
                  <a:pt x="839533" y="849426"/>
                </a:lnTo>
                <a:lnTo>
                  <a:pt x="858799" y="811403"/>
                </a:lnTo>
                <a:lnTo>
                  <a:pt x="871893" y="786041"/>
                </a:lnTo>
                <a:lnTo>
                  <a:pt x="884986" y="760679"/>
                </a:lnTo>
                <a:lnTo>
                  <a:pt x="917638" y="722655"/>
                </a:lnTo>
                <a:lnTo>
                  <a:pt x="956310" y="697293"/>
                </a:lnTo>
                <a:lnTo>
                  <a:pt x="964539" y="684618"/>
                </a:lnTo>
                <a:lnTo>
                  <a:pt x="1026693" y="684618"/>
                </a:lnTo>
                <a:lnTo>
                  <a:pt x="1035799" y="697293"/>
                </a:lnTo>
                <a:lnTo>
                  <a:pt x="1035799" y="332435"/>
                </a:lnTo>
                <a:lnTo>
                  <a:pt x="1019035" y="316953"/>
                </a:lnTo>
                <a:lnTo>
                  <a:pt x="1015771" y="314617"/>
                </a:lnTo>
                <a:lnTo>
                  <a:pt x="1015771" y="431063"/>
                </a:lnTo>
                <a:lnTo>
                  <a:pt x="1013701" y="456412"/>
                </a:lnTo>
                <a:lnTo>
                  <a:pt x="1007630" y="469087"/>
                </a:lnTo>
                <a:lnTo>
                  <a:pt x="997737" y="494449"/>
                </a:lnTo>
                <a:lnTo>
                  <a:pt x="984199" y="507123"/>
                </a:lnTo>
                <a:lnTo>
                  <a:pt x="965301" y="532485"/>
                </a:lnTo>
                <a:lnTo>
                  <a:pt x="984199" y="545160"/>
                </a:lnTo>
                <a:lnTo>
                  <a:pt x="997737" y="570509"/>
                </a:lnTo>
                <a:lnTo>
                  <a:pt x="1007630" y="583196"/>
                </a:lnTo>
                <a:lnTo>
                  <a:pt x="1013701" y="608545"/>
                </a:lnTo>
                <a:lnTo>
                  <a:pt x="1015771" y="621233"/>
                </a:lnTo>
                <a:lnTo>
                  <a:pt x="974369" y="621233"/>
                </a:lnTo>
                <a:lnTo>
                  <a:pt x="956411" y="633907"/>
                </a:lnTo>
                <a:lnTo>
                  <a:pt x="939380" y="633907"/>
                </a:lnTo>
                <a:lnTo>
                  <a:pt x="923721" y="646582"/>
                </a:lnTo>
                <a:lnTo>
                  <a:pt x="888263" y="671944"/>
                </a:lnTo>
                <a:lnTo>
                  <a:pt x="856970" y="709968"/>
                </a:lnTo>
                <a:lnTo>
                  <a:pt x="830059" y="748004"/>
                </a:lnTo>
                <a:lnTo>
                  <a:pt x="807720" y="786041"/>
                </a:lnTo>
                <a:lnTo>
                  <a:pt x="799833" y="760679"/>
                </a:lnTo>
                <a:lnTo>
                  <a:pt x="791756" y="735330"/>
                </a:lnTo>
                <a:lnTo>
                  <a:pt x="783526" y="722655"/>
                </a:lnTo>
                <a:lnTo>
                  <a:pt x="775131" y="697293"/>
                </a:lnTo>
                <a:lnTo>
                  <a:pt x="797331" y="621233"/>
                </a:lnTo>
                <a:lnTo>
                  <a:pt x="828281" y="557834"/>
                </a:lnTo>
                <a:lnTo>
                  <a:pt x="860183" y="519798"/>
                </a:lnTo>
                <a:lnTo>
                  <a:pt x="885266" y="494449"/>
                </a:lnTo>
                <a:lnTo>
                  <a:pt x="895705" y="481774"/>
                </a:lnTo>
                <a:lnTo>
                  <a:pt x="861352" y="443738"/>
                </a:lnTo>
                <a:lnTo>
                  <a:pt x="846886" y="456412"/>
                </a:lnTo>
                <a:lnTo>
                  <a:pt x="815657" y="481774"/>
                </a:lnTo>
                <a:lnTo>
                  <a:pt x="777328" y="545160"/>
                </a:lnTo>
                <a:lnTo>
                  <a:pt x="741540" y="608545"/>
                </a:lnTo>
                <a:lnTo>
                  <a:pt x="734834" y="595871"/>
                </a:lnTo>
                <a:lnTo>
                  <a:pt x="708025" y="545160"/>
                </a:lnTo>
                <a:lnTo>
                  <a:pt x="677570" y="481774"/>
                </a:lnTo>
                <a:lnTo>
                  <a:pt x="652424" y="431063"/>
                </a:lnTo>
                <a:lnTo>
                  <a:pt x="634834" y="405701"/>
                </a:lnTo>
                <a:lnTo>
                  <a:pt x="627062" y="393026"/>
                </a:lnTo>
                <a:lnTo>
                  <a:pt x="580910" y="418376"/>
                </a:lnTo>
                <a:lnTo>
                  <a:pt x="588594" y="431063"/>
                </a:lnTo>
                <a:lnTo>
                  <a:pt x="608533" y="469087"/>
                </a:lnTo>
                <a:lnTo>
                  <a:pt x="637476" y="519798"/>
                </a:lnTo>
                <a:lnTo>
                  <a:pt x="672198" y="595871"/>
                </a:lnTo>
                <a:lnTo>
                  <a:pt x="610031" y="570509"/>
                </a:lnTo>
                <a:lnTo>
                  <a:pt x="491528" y="570509"/>
                </a:lnTo>
                <a:lnTo>
                  <a:pt x="496849" y="621233"/>
                </a:lnTo>
                <a:lnTo>
                  <a:pt x="573900" y="621233"/>
                </a:lnTo>
                <a:lnTo>
                  <a:pt x="670572" y="646582"/>
                </a:lnTo>
                <a:lnTo>
                  <a:pt x="709714" y="684618"/>
                </a:lnTo>
                <a:lnTo>
                  <a:pt x="738187" y="748004"/>
                </a:lnTo>
                <a:lnTo>
                  <a:pt x="751789" y="786041"/>
                </a:lnTo>
                <a:lnTo>
                  <a:pt x="764743" y="836752"/>
                </a:lnTo>
                <a:lnTo>
                  <a:pt x="700862" y="811403"/>
                </a:lnTo>
                <a:lnTo>
                  <a:pt x="641286" y="798715"/>
                </a:lnTo>
                <a:lnTo>
                  <a:pt x="596404" y="786041"/>
                </a:lnTo>
                <a:lnTo>
                  <a:pt x="576605" y="786041"/>
                </a:lnTo>
                <a:lnTo>
                  <a:pt x="576605" y="849426"/>
                </a:lnTo>
                <a:lnTo>
                  <a:pt x="647852" y="849426"/>
                </a:lnTo>
                <a:lnTo>
                  <a:pt x="711454" y="874788"/>
                </a:lnTo>
                <a:lnTo>
                  <a:pt x="772350" y="900137"/>
                </a:lnTo>
                <a:lnTo>
                  <a:pt x="770813" y="912825"/>
                </a:lnTo>
                <a:lnTo>
                  <a:pt x="769658" y="925499"/>
                </a:lnTo>
                <a:lnTo>
                  <a:pt x="768921" y="938174"/>
                </a:lnTo>
                <a:lnTo>
                  <a:pt x="768667" y="950861"/>
                </a:lnTo>
                <a:lnTo>
                  <a:pt x="768667" y="1014247"/>
                </a:lnTo>
                <a:lnTo>
                  <a:pt x="769734" y="1039596"/>
                </a:lnTo>
                <a:lnTo>
                  <a:pt x="772858" y="1064958"/>
                </a:lnTo>
                <a:lnTo>
                  <a:pt x="777976" y="1090307"/>
                </a:lnTo>
                <a:lnTo>
                  <a:pt x="785025" y="1115669"/>
                </a:lnTo>
                <a:lnTo>
                  <a:pt x="620598" y="1090307"/>
                </a:lnTo>
                <a:lnTo>
                  <a:pt x="603986" y="1090307"/>
                </a:lnTo>
                <a:lnTo>
                  <a:pt x="561263" y="1077633"/>
                </a:lnTo>
                <a:lnTo>
                  <a:pt x="526364" y="1064958"/>
                </a:lnTo>
                <a:lnTo>
                  <a:pt x="502831" y="1026922"/>
                </a:lnTo>
                <a:lnTo>
                  <a:pt x="494195" y="976210"/>
                </a:lnTo>
                <a:lnTo>
                  <a:pt x="494665" y="976210"/>
                </a:lnTo>
                <a:lnTo>
                  <a:pt x="496100" y="963536"/>
                </a:lnTo>
                <a:lnTo>
                  <a:pt x="498475" y="950861"/>
                </a:lnTo>
                <a:lnTo>
                  <a:pt x="501802" y="938174"/>
                </a:lnTo>
                <a:lnTo>
                  <a:pt x="509790" y="925499"/>
                </a:lnTo>
                <a:lnTo>
                  <a:pt x="490766" y="912825"/>
                </a:lnTo>
                <a:lnTo>
                  <a:pt x="469138" y="887463"/>
                </a:lnTo>
                <a:lnTo>
                  <a:pt x="452958" y="874788"/>
                </a:lnTo>
                <a:lnTo>
                  <a:pt x="442810" y="849426"/>
                </a:lnTo>
                <a:lnTo>
                  <a:pt x="439293" y="811403"/>
                </a:lnTo>
                <a:lnTo>
                  <a:pt x="440474" y="798715"/>
                </a:lnTo>
                <a:lnTo>
                  <a:pt x="443966" y="786041"/>
                </a:lnTo>
                <a:lnTo>
                  <a:pt x="449732" y="773366"/>
                </a:lnTo>
                <a:lnTo>
                  <a:pt x="457682" y="760679"/>
                </a:lnTo>
                <a:lnTo>
                  <a:pt x="474675" y="735330"/>
                </a:lnTo>
                <a:lnTo>
                  <a:pt x="447154" y="722655"/>
                </a:lnTo>
                <a:lnTo>
                  <a:pt x="409575" y="684618"/>
                </a:lnTo>
                <a:lnTo>
                  <a:pt x="381152" y="659257"/>
                </a:lnTo>
                <a:lnTo>
                  <a:pt x="363169" y="621233"/>
                </a:lnTo>
                <a:lnTo>
                  <a:pt x="356895" y="570509"/>
                </a:lnTo>
                <a:lnTo>
                  <a:pt x="365658" y="519798"/>
                </a:lnTo>
                <a:lnTo>
                  <a:pt x="390207" y="469087"/>
                </a:lnTo>
                <a:lnTo>
                  <a:pt x="427913" y="431063"/>
                </a:lnTo>
                <a:lnTo>
                  <a:pt x="476186" y="405701"/>
                </a:lnTo>
                <a:lnTo>
                  <a:pt x="493179" y="405701"/>
                </a:lnTo>
                <a:lnTo>
                  <a:pt x="495719" y="393026"/>
                </a:lnTo>
                <a:lnTo>
                  <a:pt x="508355" y="354990"/>
                </a:lnTo>
                <a:lnTo>
                  <a:pt x="532523" y="316953"/>
                </a:lnTo>
                <a:lnTo>
                  <a:pt x="565340" y="304279"/>
                </a:lnTo>
                <a:lnTo>
                  <a:pt x="603859" y="291604"/>
                </a:lnTo>
                <a:lnTo>
                  <a:pt x="612736" y="291604"/>
                </a:lnTo>
                <a:lnTo>
                  <a:pt x="632510" y="304279"/>
                </a:lnTo>
                <a:lnTo>
                  <a:pt x="636371" y="291604"/>
                </a:lnTo>
                <a:lnTo>
                  <a:pt x="640245" y="278917"/>
                </a:lnTo>
                <a:lnTo>
                  <a:pt x="657098" y="253568"/>
                </a:lnTo>
                <a:lnTo>
                  <a:pt x="680681" y="228206"/>
                </a:lnTo>
                <a:lnTo>
                  <a:pt x="709307" y="215531"/>
                </a:lnTo>
                <a:lnTo>
                  <a:pt x="779284" y="215531"/>
                </a:lnTo>
                <a:lnTo>
                  <a:pt x="811669" y="240893"/>
                </a:lnTo>
                <a:lnTo>
                  <a:pt x="835799" y="266242"/>
                </a:lnTo>
                <a:lnTo>
                  <a:pt x="849045" y="304279"/>
                </a:lnTo>
                <a:lnTo>
                  <a:pt x="848918" y="304279"/>
                </a:lnTo>
                <a:lnTo>
                  <a:pt x="853998" y="329628"/>
                </a:lnTo>
                <a:lnTo>
                  <a:pt x="890638" y="329628"/>
                </a:lnTo>
                <a:lnTo>
                  <a:pt x="898372" y="316953"/>
                </a:lnTo>
                <a:lnTo>
                  <a:pt x="905979" y="316953"/>
                </a:lnTo>
                <a:lnTo>
                  <a:pt x="948690" y="329628"/>
                </a:lnTo>
                <a:lnTo>
                  <a:pt x="983589" y="354990"/>
                </a:lnTo>
                <a:lnTo>
                  <a:pt x="1007135" y="393026"/>
                </a:lnTo>
                <a:lnTo>
                  <a:pt x="1015771" y="431063"/>
                </a:lnTo>
                <a:lnTo>
                  <a:pt x="1015771" y="314617"/>
                </a:lnTo>
                <a:lnTo>
                  <a:pt x="983665" y="291604"/>
                </a:lnTo>
                <a:lnTo>
                  <a:pt x="942213" y="266242"/>
                </a:lnTo>
                <a:lnTo>
                  <a:pt x="896467" y="266242"/>
                </a:lnTo>
                <a:lnTo>
                  <a:pt x="878992" y="228206"/>
                </a:lnTo>
                <a:lnTo>
                  <a:pt x="866546" y="215531"/>
                </a:lnTo>
                <a:lnTo>
                  <a:pt x="854087" y="202857"/>
                </a:lnTo>
                <a:lnTo>
                  <a:pt x="823048" y="177495"/>
                </a:lnTo>
                <a:lnTo>
                  <a:pt x="787184" y="164820"/>
                </a:lnTo>
                <a:lnTo>
                  <a:pt x="773150" y="152146"/>
                </a:lnTo>
                <a:lnTo>
                  <a:pt x="759129" y="139458"/>
                </a:lnTo>
                <a:lnTo>
                  <a:pt x="725982" y="114109"/>
                </a:lnTo>
                <a:lnTo>
                  <a:pt x="695134" y="103543"/>
                </a:lnTo>
                <a:lnTo>
                  <a:pt x="695134" y="164820"/>
                </a:lnTo>
                <a:lnTo>
                  <a:pt x="666000" y="177495"/>
                </a:lnTo>
                <a:lnTo>
                  <a:pt x="639724" y="190169"/>
                </a:lnTo>
                <a:lnTo>
                  <a:pt x="617029" y="215531"/>
                </a:lnTo>
                <a:lnTo>
                  <a:pt x="598665" y="240893"/>
                </a:lnTo>
                <a:lnTo>
                  <a:pt x="546569" y="253568"/>
                </a:lnTo>
                <a:lnTo>
                  <a:pt x="501472" y="278917"/>
                </a:lnTo>
                <a:lnTo>
                  <a:pt x="466610" y="316953"/>
                </a:lnTo>
                <a:lnTo>
                  <a:pt x="445262" y="367665"/>
                </a:lnTo>
                <a:lnTo>
                  <a:pt x="405130" y="380339"/>
                </a:lnTo>
                <a:lnTo>
                  <a:pt x="370370" y="405701"/>
                </a:lnTo>
                <a:lnTo>
                  <a:pt x="341845" y="443738"/>
                </a:lnTo>
                <a:lnTo>
                  <a:pt x="320421" y="481774"/>
                </a:lnTo>
                <a:lnTo>
                  <a:pt x="306933" y="519798"/>
                </a:lnTo>
                <a:lnTo>
                  <a:pt x="302247" y="570509"/>
                </a:lnTo>
                <a:lnTo>
                  <a:pt x="308851" y="621233"/>
                </a:lnTo>
                <a:lnTo>
                  <a:pt x="327863" y="671944"/>
                </a:lnTo>
                <a:lnTo>
                  <a:pt x="358089" y="709968"/>
                </a:lnTo>
                <a:lnTo>
                  <a:pt x="398348" y="748004"/>
                </a:lnTo>
                <a:lnTo>
                  <a:pt x="392404" y="773366"/>
                </a:lnTo>
                <a:lnTo>
                  <a:pt x="388124" y="786041"/>
                </a:lnTo>
                <a:lnTo>
                  <a:pt x="385533" y="798715"/>
                </a:lnTo>
                <a:lnTo>
                  <a:pt x="384657" y="811403"/>
                </a:lnTo>
                <a:lnTo>
                  <a:pt x="388670" y="849426"/>
                </a:lnTo>
                <a:lnTo>
                  <a:pt x="400329" y="887463"/>
                </a:lnTo>
                <a:lnTo>
                  <a:pt x="419049" y="912825"/>
                </a:lnTo>
                <a:lnTo>
                  <a:pt x="444246" y="938174"/>
                </a:lnTo>
                <a:lnTo>
                  <a:pt x="442175" y="950861"/>
                </a:lnTo>
                <a:lnTo>
                  <a:pt x="440702" y="963536"/>
                </a:lnTo>
                <a:lnTo>
                  <a:pt x="439839" y="976210"/>
                </a:lnTo>
                <a:lnTo>
                  <a:pt x="439547" y="976210"/>
                </a:lnTo>
                <a:lnTo>
                  <a:pt x="443318" y="1014247"/>
                </a:lnTo>
                <a:lnTo>
                  <a:pt x="454050" y="1052283"/>
                </a:lnTo>
                <a:lnTo>
                  <a:pt x="470941" y="1077633"/>
                </a:lnTo>
                <a:lnTo>
                  <a:pt x="493179" y="1102995"/>
                </a:lnTo>
                <a:lnTo>
                  <a:pt x="481050" y="1102995"/>
                </a:lnTo>
                <a:lnTo>
                  <a:pt x="469188" y="1115669"/>
                </a:lnTo>
                <a:lnTo>
                  <a:pt x="446138" y="1115669"/>
                </a:lnTo>
                <a:lnTo>
                  <a:pt x="376161" y="925499"/>
                </a:lnTo>
                <a:lnTo>
                  <a:pt x="356895" y="925499"/>
                </a:lnTo>
                <a:lnTo>
                  <a:pt x="314172" y="912825"/>
                </a:lnTo>
                <a:lnTo>
                  <a:pt x="279273" y="900137"/>
                </a:lnTo>
                <a:lnTo>
                  <a:pt x="255727" y="862114"/>
                </a:lnTo>
                <a:lnTo>
                  <a:pt x="247103" y="811403"/>
                </a:lnTo>
                <a:lnTo>
                  <a:pt x="247573" y="811403"/>
                </a:lnTo>
                <a:lnTo>
                  <a:pt x="248983" y="798715"/>
                </a:lnTo>
                <a:lnTo>
                  <a:pt x="251320" y="786041"/>
                </a:lnTo>
                <a:lnTo>
                  <a:pt x="254584" y="773366"/>
                </a:lnTo>
                <a:lnTo>
                  <a:pt x="262686" y="760679"/>
                </a:lnTo>
                <a:lnTo>
                  <a:pt x="243547" y="748004"/>
                </a:lnTo>
                <a:lnTo>
                  <a:pt x="221869" y="722655"/>
                </a:lnTo>
                <a:lnTo>
                  <a:pt x="205689" y="709968"/>
                </a:lnTo>
                <a:lnTo>
                  <a:pt x="195567" y="684618"/>
                </a:lnTo>
                <a:lnTo>
                  <a:pt x="192074" y="646582"/>
                </a:lnTo>
                <a:lnTo>
                  <a:pt x="193255" y="633907"/>
                </a:lnTo>
                <a:lnTo>
                  <a:pt x="196748" y="621233"/>
                </a:lnTo>
                <a:lnTo>
                  <a:pt x="202501" y="608545"/>
                </a:lnTo>
                <a:lnTo>
                  <a:pt x="210464" y="595871"/>
                </a:lnTo>
                <a:lnTo>
                  <a:pt x="227571" y="570509"/>
                </a:lnTo>
                <a:lnTo>
                  <a:pt x="200063" y="557834"/>
                </a:lnTo>
                <a:lnTo>
                  <a:pt x="162483" y="519798"/>
                </a:lnTo>
                <a:lnTo>
                  <a:pt x="134061" y="494449"/>
                </a:lnTo>
                <a:lnTo>
                  <a:pt x="116078" y="456412"/>
                </a:lnTo>
                <a:lnTo>
                  <a:pt x="109791" y="405701"/>
                </a:lnTo>
                <a:lnTo>
                  <a:pt x="118554" y="354990"/>
                </a:lnTo>
                <a:lnTo>
                  <a:pt x="143103" y="304279"/>
                </a:lnTo>
                <a:lnTo>
                  <a:pt x="180822" y="266242"/>
                </a:lnTo>
                <a:lnTo>
                  <a:pt x="229095" y="240893"/>
                </a:lnTo>
                <a:lnTo>
                  <a:pt x="246087" y="240893"/>
                </a:lnTo>
                <a:lnTo>
                  <a:pt x="248615" y="228206"/>
                </a:lnTo>
                <a:lnTo>
                  <a:pt x="261251" y="190169"/>
                </a:lnTo>
                <a:lnTo>
                  <a:pt x="285432" y="152146"/>
                </a:lnTo>
                <a:lnTo>
                  <a:pt x="318236" y="139458"/>
                </a:lnTo>
                <a:lnTo>
                  <a:pt x="356768" y="126784"/>
                </a:lnTo>
                <a:lnTo>
                  <a:pt x="365506" y="126784"/>
                </a:lnTo>
                <a:lnTo>
                  <a:pt x="385292" y="139458"/>
                </a:lnTo>
                <a:lnTo>
                  <a:pt x="389216" y="126784"/>
                </a:lnTo>
                <a:lnTo>
                  <a:pt x="393153" y="114109"/>
                </a:lnTo>
                <a:lnTo>
                  <a:pt x="410006" y="88747"/>
                </a:lnTo>
                <a:lnTo>
                  <a:pt x="433590" y="63398"/>
                </a:lnTo>
                <a:lnTo>
                  <a:pt x="462216" y="50711"/>
                </a:lnTo>
                <a:lnTo>
                  <a:pt x="532193" y="50711"/>
                </a:lnTo>
                <a:lnTo>
                  <a:pt x="564565" y="76073"/>
                </a:lnTo>
                <a:lnTo>
                  <a:pt x="588695" y="101434"/>
                </a:lnTo>
                <a:lnTo>
                  <a:pt x="601954" y="139458"/>
                </a:lnTo>
                <a:lnTo>
                  <a:pt x="607021" y="164820"/>
                </a:lnTo>
                <a:lnTo>
                  <a:pt x="643661" y="164820"/>
                </a:lnTo>
                <a:lnTo>
                  <a:pt x="651395" y="152146"/>
                </a:lnTo>
                <a:lnTo>
                  <a:pt x="659003" y="152146"/>
                </a:lnTo>
                <a:lnTo>
                  <a:pt x="668401" y="164820"/>
                </a:lnTo>
                <a:lnTo>
                  <a:pt x="695134" y="164820"/>
                </a:lnTo>
                <a:lnTo>
                  <a:pt x="695134" y="103543"/>
                </a:lnTo>
                <a:lnTo>
                  <a:pt x="688987" y="101434"/>
                </a:lnTo>
                <a:lnTo>
                  <a:pt x="649376" y="101434"/>
                </a:lnTo>
                <a:lnTo>
                  <a:pt x="625462" y="63398"/>
                </a:lnTo>
                <a:lnTo>
                  <a:pt x="613575" y="50711"/>
                </a:lnTo>
                <a:lnTo>
                  <a:pt x="589800" y="25361"/>
                </a:lnTo>
                <a:lnTo>
                  <a:pt x="545134" y="0"/>
                </a:lnTo>
                <a:lnTo>
                  <a:pt x="450900" y="0"/>
                </a:lnTo>
                <a:lnTo>
                  <a:pt x="411454" y="12687"/>
                </a:lnTo>
                <a:lnTo>
                  <a:pt x="377685" y="38036"/>
                </a:lnTo>
                <a:lnTo>
                  <a:pt x="351434" y="76073"/>
                </a:lnTo>
                <a:lnTo>
                  <a:pt x="299351" y="88747"/>
                </a:lnTo>
                <a:lnTo>
                  <a:pt x="254241" y="114109"/>
                </a:lnTo>
                <a:lnTo>
                  <a:pt x="219379" y="152146"/>
                </a:lnTo>
                <a:lnTo>
                  <a:pt x="198031" y="202857"/>
                </a:lnTo>
                <a:lnTo>
                  <a:pt x="157899" y="215531"/>
                </a:lnTo>
                <a:lnTo>
                  <a:pt x="123151" y="240893"/>
                </a:lnTo>
                <a:lnTo>
                  <a:pt x="94627" y="278917"/>
                </a:lnTo>
                <a:lnTo>
                  <a:pt x="73202" y="316953"/>
                </a:lnTo>
                <a:lnTo>
                  <a:pt x="59715" y="354990"/>
                </a:lnTo>
                <a:lnTo>
                  <a:pt x="55029" y="405701"/>
                </a:lnTo>
                <a:lnTo>
                  <a:pt x="61633" y="456412"/>
                </a:lnTo>
                <a:lnTo>
                  <a:pt x="80632" y="507123"/>
                </a:lnTo>
                <a:lnTo>
                  <a:pt x="110871" y="557834"/>
                </a:lnTo>
                <a:lnTo>
                  <a:pt x="151130" y="583196"/>
                </a:lnTo>
                <a:lnTo>
                  <a:pt x="145186" y="608545"/>
                </a:lnTo>
                <a:lnTo>
                  <a:pt x="140906" y="621233"/>
                </a:lnTo>
                <a:lnTo>
                  <a:pt x="138303" y="633907"/>
                </a:lnTo>
                <a:lnTo>
                  <a:pt x="137439" y="646582"/>
                </a:lnTo>
                <a:lnTo>
                  <a:pt x="141452" y="684618"/>
                </a:lnTo>
                <a:lnTo>
                  <a:pt x="153111" y="722655"/>
                </a:lnTo>
                <a:lnTo>
                  <a:pt x="171831" y="748004"/>
                </a:lnTo>
                <a:lnTo>
                  <a:pt x="197015" y="773366"/>
                </a:lnTo>
                <a:lnTo>
                  <a:pt x="194945" y="786041"/>
                </a:lnTo>
                <a:lnTo>
                  <a:pt x="193484" y="798715"/>
                </a:lnTo>
                <a:lnTo>
                  <a:pt x="192620" y="811403"/>
                </a:lnTo>
                <a:lnTo>
                  <a:pt x="192328" y="811403"/>
                </a:lnTo>
                <a:lnTo>
                  <a:pt x="199580" y="862114"/>
                </a:lnTo>
                <a:lnTo>
                  <a:pt x="219862" y="912825"/>
                </a:lnTo>
                <a:lnTo>
                  <a:pt x="251040" y="938174"/>
                </a:lnTo>
                <a:lnTo>
                  <a:pt x="290931" y="963536"/>
                </a:lnTo>
                <a:lnTo>
                  <a:pt x="337362" y="976210"/>
                </a:lnTo>
                <a:lnTo>
                  <a:pt x="398094" y="1153706"/>
                </a:lnTo>
                <a:lnTo>
                  <a:pt x="375678" y="1166380"/>
                </a:lnTo>
                <a:lnTo>
                  <a:pt x="355117" y="1191742"/>
                </a:lnTo>
                <a:lnTo>
                  <a:pt x="336550" y="1217091"/>
                </a:lnTo>
                <a:lnTo>
                  <a:pt x="320128" y="1229766"/>
                </a:lnTo>
                <a:lnTo>
                  <a:pt x="294767" y="1225296"/>
                </a:lnTo>
                <a:lnTo>
                  <a:pt x="294767" y="1496009"/>
                </a:lnTo>
                <a:lnTo>
                  <a:pt x="164185" y="1534045"/>
                </a:lnTo>
                <a:lnTo>
                  <a:pt x="154368" y="1534045"/>
                </a:lnTo>
                <a:lnTo>
                  <a:pt x="145783" y="1521371"/>
                </a:lnTo>
                <a:lnTo>
                  <a:pt x="139649" y="1521371"/>
                </a:lnTo>
                <a:lnTo>
                  <a:pt x="137312" y="1508683"/>
                </a:lnTo>
                <a:lnTo>
                  <a:pt x="137312" y="1496009"/>
                </a:lnTo>
                <a:lnTo>
                  <a:pt x="139039" y="1483334"/>
                </a:lnTo>
                <a:lnTo>
                  <a:pt x="150736" y="1483334"/>
                </a:lnTo>
                <a:lnTo>
                  <a:pt x="159245" y="1470647"/>
                </a:lnTo>
                <a:lnTo>
                  <a:pt x="286270" y="1470647"/>
                </a:lnTo>
                <a:lnTo>
                  <a:pt x="288175" y="1483334"/>
                </a:lnTo>
                <a:lnTo>
                  <a:pt x="290233" y="1483334"/>
                </a:lnTo>
                <a:lnTo>
                  <a:pt x="292442" y="1496009"/>
                </a:lnTo>
                <a:lnTo>
                  <a:pt x="294767" y="1496009"/>
                </a:lnTo>
                <a:lnTo>
                  <a:pt x="294767" y="1225296"/>
                </a:lnTo>
                <a:lnTo>
                  <a:pt x="294640" y="1225283"/>
                </a:lnTo>
                <a:lnTo>
                  <a:pt x="294640" y="1280477"/>
                </a:lnTo>
                <a:lnTo>
                  <a:pt x="292328" y="1293164"/>
                </a:lnTo>
                <a:lnTo>
                  <a:pt x="290156" y="1293164"/>
                </a:lnTo>
                <a:lnTo>
                  <a:pt x="288099" y="1305839"/>
                </a:lnTo>
                <a:lnTo>
                  <a:pt x="275285" y="1305839"/>
                </a:lnTo>
                <a:lnTo>
                  <a:pt x="275285" y="1369225"/>
                </a:lnTo>
                <a:lnTo>
                  <a:pt x="274853" y="1381912"/>
                </a:lnTo>
                <a:lnTo>
                  <a:pt x="274574" y="1381912"/>
                </a:lnTo>
                <a:lnTo>
                  <a:pt x="274574" y="1394587"/>
                </a:lnTo>
                <a:lnTo>
                  <a:pt x="274853" y="1407261"/>
                </a:lnTo>
                <a:lnTo>
                  <a:pt x="275285" y="1419936"/>
                </a:lnTo>
                <a:lnTo>
                  <a:pt x="71742" y="1419936"/>
                </a:lnTo>
                <a:lnTo>
                  <a:pt x="63004" y="1407261"/>
                </a:lnTo>
                <a:lnTo>
                  <a:pt x="57073" y="1407261"/>
                </a:lnTo>
                <a:lnTo>
                  <a:pt x="54902" y="1394587"/>
                </a:lnTo>
                <a:lnTo>
                  <a:pt x="57061" y="1381912"/>
                </a:lnTo>
                <a:lnTo>
                  <a:pt x="62953" y="1369225"/>
                </a:lnTo>
                <a:lnTo>
                  <a:pt x="275285" y="1369225"/>
                </a:lnTo>
                <a:lnTo>
                  <a:pt x="275285" y="1305839"/>
                </a:lnTo>
                <a:lnTo>
                  <a:pt x="143713" y="1305839"/>
                </a:lnTo>
                <a:lnTo>
                  <a:pt x="139026" y="1293164"/>
                </a:lnTo>
                <a:lnTo>
                  <a:pt x="137312" y="1293164"/>
                </a:lnTo>
                <a:lnTo>
                  <a:pt x="137312" y="1280477"/>
                </a:lnTo>
                <a:lnTo>
                  <a:pt x="139598" y="1267802"/>
                </a:lnTo>
                <a:lnTo>
                  <a:pt x="145643" y="1267802"/>
                </a:lnTo>
                <a:lnTo>
                  <a:pt x="154203" y="1255128"/>
                </a:lnTo>
                <a:lnTo>
                  <a:pt x="164058" y="1255128"/>
                </a:lnTo>
                <a:lnTo>
                  <a:pt x="294640" y="1280477"/>
                </a:lnTo>
                <a:lnTo>
                  <a:pt x="294640" y="1225283"/>
                </a:lnTo>
                <a:lnTo>
                  <a:pt x="176352" y="1204417"/>
                </a:lnTo>
                <a:lnTo>
                  <a:pt x="129628" y="1204417"/>
                </a:lnTo>
                <a:lnTo>
                  <a:pt x="105194" y="1229766"/>
                </a:lnTo>
                <a:lnTo>
                  <a:pt x="88709" y="1242453"/>
                </a:lnTo>
                <a:lnTo>
                  <a:pt x="82664" y="1280477"/>
                </a:lnTo>
                <a:lnTo>
                  <a:pt x="82664" y="1293164"/>
                </a:lnTo>
                <a:lnTo>
                  <a:pt x="84188" y="1305839"/>
                </a:lnTo>
                <a:lnTo>
                  <a:pt x="82410" y="1305839"/>
                </a:lnTo>
                <a:lnTo>
                  <a:pt x="50330" y="1318514"/>
                </a:lnTo>
                <a:lnTo>
                  <a:pt x="24142" y="1331201"/>
                </a:lnTo>
                <a:lnTo>
                  <a:pt x="6477" y="1356550"/>
                </a:lnTo>
                <a:lnTo>
                  <a:pt x="0" y="1394587"/>
                </a:lnTo>
                <a:lnTo>
                  <a:pt x="6477" y="1419936"/>
                </a:lnTo>
                <a:lnTo>
                  <a:pt x="24142" y="1457972"/>
                </a:lnTo>
                <a:lnTo>
                  <a:pt x="50330" y="1470647"/>
                </a:lnTo>
                <a:lnTo>
                  <a:pt x="86093" y="1470647"/>
                </a:lnTo>
                <a:lnTo>
                  <a:pt x="83934" y="1483334"/>
                </a:lnTo>
                <a:lnTo>
                  <a:pt x="82410" y="1496009"/>
                </a:lnTo>
                <a:lnTo>
                  <a:pt x="82410" y="1508683"/>
                </a:lnTo>
                <a:lnTo>
                  <a:pt x="88455" y="1534045"/>
                </a:lnTo>
                <a:lnTo>
                  <a:pt x="104952" y="1559394"/>
                </a:lnTo>
                <a:lnTo>
                  <a:pt x="129374" y="1584756"/>
                </a:lnTo>
                <a:lnTo>
                  <a:pt x="175971" y="1584756"/>
                </a:lnTo>
                <a:lnTo>
                  <a:pt x="319874" y="1546720"/>
                </a:lnTo>
                <a:lnTo>
                  <a:pt x="349834" y="1597431"/>
                </a:lnTo>
                <a:lnTo>
                  <a:pt x="385978" y="1622793"/>
                </a:lnTo>
                <a:lnTo>
                  <a:pt x="427494" y="1660829"/>
                </a:lnTo>
                <a:lnTo>
                  <a:pt x="473608" y="1673504"/>
                </a:lnTo>
                <a:lnTo>
                  <a:pt x="523532" y="1686179"/>
                </a:lnTo>
                <a:lnTo>
                  <a:pt x="576478" y="1698853"/>
                </a:lnTo>
                <a:lnTo>
                  <a:pt x="617461" y="1698853"/>
                </a:lnTo>
                <a:lnTo>
                  <a:pt x="628827" y="1686179"/>
                </a:lnTo>
                <a:lnTo>
                  <a:pt x="971181" y="1635467"/>
                </a:lnTo>
                <a:lnTo>
                  <a:pt x="1570304" y="1546720"/>
                </a:lnTo>
                <a:lnTo>
                  <a:pt x="1613319" y="1534045"/>
                </a:lnTo>
                <a:lnTo>
                  <a:pt x="1649679" y="1508683"/>
                </a:lnTo>
                <a:lnTo>
                  <a:pt x="1695767" y="1432623"/>
                </a:lnTo>
                <a:lnTo>
                  <a:pt x="1702155" y="1394587"/>
                </a:lnTo>
                <a:lnTo>
                  <a:pt x="1695729" y="1343875"/>
                </a:lnTo>
                <a:lnTo>
                  <a:pt x="1677619" y="1305839"/>
                </a:lnTo>
                <a:lnTo>
                  <a:pt x="1649526" y="1280477"/>
                </a:lnTo>
                <a:lnTo>
                  <a:pt x="1647126" y="1278813"/>
                </a:lnTo>
                <a:lnTo>
                  <a:pt x="1647126" y="1394587"/>
                </a:lnTo>
                <a:lnTo>
                  <a:pt x="1640751" y="1432623"/>
                </a:lnTo>
                <a:lnTo>
                  <a:pt x="1623021" y="1457972"/>
                </a:lnTo>
                <a:lnTo>
                  <a:pt x="1596047" y="1483334"/>
                </a:lnTo>
                <a:lnTo>
                  <a:pt x="1561934" y="1496009"/>
                </a:lnTo>
                <a:lnTo>
                  <a:pt x="620598" y="1635467"/>
                </a:lnTo>
                <a:lnTo>
                  <a:pt x="526757" y="1635467"/>
                </a:lnTo>
                <a:lnTo>
                  <a:pt x="480415" y="1622793"/>
                </a:lnTo>
                <a:lnTo>
                  <a:pt x="438454" y="1597431"/>
                </a:lnTo>
                <a:lnTo>
                  <a:pt x="401866" y="1572082"/>
                </a:lnTo>
                <a:lnTo>
                  <a:pt x="371665" y="1534045"/>
                </a:lnTo>
                <a:lnTo>
                  <a:pt x="348843" y="1496009"/>
                </a:lnTo>
                <a:lnTo>
                  <a:pt x="334416" y="1445298"/>
                </a:lnTo>
                <a:lnTo>
                  <a:pt x="329374" y="1394587"/>
                </a:lnTo>
                <a:lnTo>
                  <a:pt x="331889" y="1369225"/>
                </a:lnTo>
                <a:lnTo>
                  <a:pt x="348843" y="1293164"/>
                </a:lnTo>
                <a:lnTo>
                  <a:pt x="371665" y="1255128"/>
                </a:lnTo>
                <a:lnTo>
                  <a:pt x="401866" y="1217091"/>
                </a:lnTo>
                <a:lnTo>
                  <a:pt x="438454" y="1191742"/>
                </a:lnTo>
                <a:lnTo>
                  <a:pt x="480415" y="1166380"/>
                </a:lnTo>
                <a:lnTo>
                  <a:pt x="526757" y="1153706"/>
                </a:lnTo>
                <a:lnTo>
                  <a:pt x="576478" y="1141031"/>
                </a:lnTo>
                <a:lnTo>
                  <a:pt x="601814" y="1141031"/>
                </a:lnTo>
                <a:lnTo>
                  <a:pt x="611238" y="1153706"/>
                </a:lnTo>
                <a:lnTo>
                  <a:pt x="620598" y="1153706"/>
                </a:lnTo>
                <a:lnTo>
                  <a:pt x="1561934" y="1293164"/>
                </a:lnTo>
                <a:lnTo>
                  <a:pt x="1623072" y="1331201"/>
                </a:lnTo>
                <a:lnTo>
                  <a:pt x="1647126" y="1394587"/>
                </a:lnTo>
                <a:lnTo>
                  <a:pt x="1647126" y="1278813"/>
                </a:lnTo>
                <a:lnTo>
                  <a:pt x="1613154" y="1255128"/>
                </a:lnTo>
                <a:lnTo>
                  <a:pt x="1620926" y="1242453"/>
                </a:lnTo>
                <a:lnTo>
                  <a:pt x="1644218" y="1204417"/>
                </a:lnTo>
                <a:lnTo>
                  <a:pt x="1669021" y="1166380"/>
                </a:lnTo>
                <a:lnTo>
                  <a:pt x="1687182" y="1115669"/>
                </a:lnTo>
                <a:lnTo>
                  <a:pt x="1698345" y="1064958"/>
                </a:lnTo>
                <a:lnTo>
                  <a:pt x="1702155" y="1014247"/>
                </a:lnTo>
                <a:lnTo>
                  <a:pt x="1702155" y="950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654743" y="4739254"/>
            <a:ext cx="2482860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283794" y="4739254"/>
            <a:ext cx="2482859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 txBox="1"/>
          <p:nvPr/>
        </p:nvSpPr>
        <p:spPr>
          <a:xfrm>
            <a:off x="1738652" y="5330862"/>
            <a:ext cx="2291515" cy="496888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211677">
              <a:lnSpc>
                <a:spcPts val="1753"/>
              </a:lnSpc>
              <a:spcBef>
                <a:spcPts val="197"/>
              </a:spcBef>
            </a:pPr>
            <a:r>
              <a:rPr sz="2000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Wskaźniki  środowiskowe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257639" y="5371487"/>
            <a:ext cx="1557428" cy="496888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211677">
              <a:lnSpc>
                <a:spcPts val="1753"/>
              </a:lnSpc>
              <a:spcBef>
                <a:spcPts val="197"/>
              </a:spcBef>
            </a:pPr>
            <a:r>
              <a:rPr sz="2000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Wskaźniki  ekonomiczne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09331" y="5215140"/>
            <a:ext cx="1699327" cy="728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467" marR="3387" indent="211677">
              <a:lnSpc>
                <a:spcPts val="1753"/>
              </a:lnSpc>
              <a:spcBef>
                <a:spcPts val="197"/>
              </a:spcBef>
            </a:pPr>
            <a:r>
              <a:rPr sz="2000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Wskaźniki  społeczno-  innowacyjne</a:t>
            </a: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E8DCB486-633B-40CF-B234-3FFEC27C894B}"/>
              </a:ext>
            </a:extLst>
          </p:cNvPr>
          <p:cNvSpPr txBox="1"/>
          <p:nvPr/>
        </p:nvSpPr>
        <p:spPr>
          <a:xfrm>
            <a:off x="935167" y="3849758"/>
            <a:ext cx="1606972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Sektor  chemiczny</a:t>
            </a: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EB24500D-8445-4CD4-A45A-354035E7D7F2}"/>
              </a:ext>
            </a:extLst>
          </p:cNvPr>
          <p:cNvSpPr txBox="1"/>
          <p:nvPr/>
        </p:nvSpPr>
        <p:spPr>
          <a:xfrm>
            <a:off x="3165179" y="3886888"/>
            <a:ext cx="1606972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Sektor  energetyczny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0E2F4DF0-2B12-49C7-9F26-89087A7461D4}"/>
              </a:ext>
            </a:extLst>
          </p:cNvPr>
          <p:cNvSpPr txBox="1"/>
          <p:nvPr/>
        </p:nvSpPr>
        <p:spPr>
          <a:xfrm>
            <a:off x="5395191" y="3874877"/>
            <a:ext cx="1606972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Sektor  wydobywczy</a:t>
            </a: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0F77DEDB-5668-48E2-9224-F9B4E562F863}"/>
              </a:ext>
            </a:extLst>
          </p:cNvPr>
          <p:cNvSpPr txBox="1"/>
          <p:nvPr/>
        </p:nvSpPr>
        <p:spPr>
          <a:xfrm>
            <a:off x="7625203" y="3878538"/>
            <a:ext cx="1606972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Sektor  budowlany</a:t>
            </a: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A32C6532-2B6D-4FBB-B67B-B138394C6B97}"/>
              </a:ext>
            </a:extLst>
          </p:cNvPr>
          <p:cNvSpPr txBox="1"/>
          <p:nvPr/>
        </p:nvSpPr>
        <p:spPr>
          <a:xfrm>
            <a:off x="9760204" y="3873971"/>
            <a:ext cx="1871252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l-PL" b="1" dirty="0">
                <a:solidFill>
                  <a:srgbClr val="02294F"/>
                </a:solidFill>
                <a:latin typeface="Calibri "/>
                <a:ea typeface="+mj-ea"/>
                <a:cs typeface="+mj-cs"/>
              </a:rPr>
              <a:t>Sektor rolno-spożywczy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67EC4B04-2481-48CF-86D9-B559F4C1166F}"/>
              </a:ext>
            </a:extLst>
          </p:cNvPr>
          <p:cNvSpPr txBox="1">
            <a:spLocks/>
          </p:cNvSpPr>
          <p:nvPr/>
        </p:nvSpPr>
        <p:spPr>
          <a:xfrm>
            <a:off x="2695906" y="624058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GOZ dla przemysłu (1)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8988" y="1975465"/>
            <a:ext cx="2004569" cy="2906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>
              <a:latin typeface="Calibri  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80176" y="1975465"/>
            <a:ext cx="2004569" cy="2906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1511" y="1975465"/>
            <a:ext cx="2004569" cy="2906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5176" y="1975465"/>
            <a:ext cx="2004569" cy="2906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5740" y="6288120"/>
            <a:ext cx="12185650" cy="570265"/>
          </a:xfrm>
          <a:custGeom>
            <a:avLst/>
            <a:gdLst/>
            <a:ahLst/>
            <a:cxnLst/>
            <a:rect l="l" t="t" r="r" b="b"/>
            <a:pathLst>
              <a:path w="18278475" h="1417320">
                <a:moveTo>
                  <a:pt x="18278444" y="1414343"/>
                </a:moveTo>
                <a:lnTo>
                  <a:pt x="0" y="1414343"/>
                </a:lnTo>
                <a:lnTo>
                  <a:pt x="0" y="10"/>
                </a:lnTo>
                <a:lnTo>
                  <a:pt x="18278444" y="10"/>
                </a:lnTo>
                <a:lnTo>
                  <a:pt x="18278444" y="1414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00857" y="1975465"/>
            <a:ext cx="2004569" cy="2906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31" y="3158654"/>
            <a:ext cx="1725507" cy="120503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zużycia  surowców  pierwotnych /na  </a:t>
            </a:r>
            <a:r>
              <a:rPr sz="1600" spc="-40" dirty="0" err="1">
                <a:latin typeface="Calibri  "/>
              </a:rPr>
              <a:t>wielkość</a:t>
            </a:r>
            <a:r>
              <a:rPr sz="1600" spc="-40" dirty="0">
                <a:latin typeface="Calibri  "/>
              </a:rPr>
              <a:t>  </a:t>
            </a:r>
            <a:r>
              <a:rPr sz="1600" spc="-40" dirty="0" err="1">
                <a:latin typeface="Calibri  "/>
              </a:rPr>
              <a:t>przychodów</a:t>
            </a:r>
            <a:endParaRPr lang="pl-PL" sz="1600" spc="-40" dirty="0">
              <a:latin typeface="Calibri  "/>
            </a:endParaRP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  Mg/PLN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20193" y="3158654"/>
            <a:ext cx="1725507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zużycia  surowców  wtórnych / na  wielkość  przychodów  Mg/PLN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8041" y="3102205"/>
            <a:ext cx="1471507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Udział energii  odnawialnej w  całkowitym  </a:t>
            </a:r>
            <a:r>
              <a:rPr sz="1600" spc="-40" dirty="0" err="1">
                <a:latin typeface="Calibri  "/>
              </a:rPr>
              <a:t>zużyciu</a:t>
            </a:r>
            <a:r>
              <a:rPr sz="1600" spc="-40" dirty="0">
                <a:latin typeface="Calibri  "/>
              </a:rPr>
              <a:t> </a:t>
            </a:r>
            <a:r>
              <a:rPr sz="1600" spc="-40" dirty="0" err="1">
                <a:latin typeface="Calibri  "/>
              </a:rPr>
              <a:t>energii</a:t>
            </a:r>
            <a:r>
              <a:rPr lang="pl-PL" sz="1600" spc="-40" dirty="0">
                <a:latin typeface="Calibri  "/>
              </a:rPr>
              <a:t> (%)</a:t>
            </a:r>
            <a:endParaRPr sz="1600" spc="-40" dirty="0">
              <a:latin typeface="Calibri  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5193" y="3152304"/>
            <a:ext cx="1725507" cy="974199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zużycia  wody / na  wielkość  </a:t>
            </a:r>
            <a:r>
              <a:rPr sz="1600" spc="-40" dirty="0" err="1">
                <a:latin typeface="Calibri  "/>
              </a:rPr>
              <a:t>przychodów</a:t>
            </a:r>
            <a:r>
              <a:rPr sz="1600" spc="-40" dirty="0">
                <a:latin typeface="Calibri  "/>
              </a:rPr>
              <a:t> </a:t>
            </a:r>
            <a:endParaRPr lang="pl-PL" sz="1600" spc="-40" dirty="0">
              <a:latin typeface="Calibri  "/>
            </a:endParaRP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 l/PLN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40871" y="3102205"/>
            <a:ext cx="1725507" cy="120503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zużycia  surowców  krytycznych / na  wielkość  </a:t>
            </a:r>
            <a:r>
              <a:rPr sz="1600" spc="-40" dirty="0" err="1">
                <a:latin typeface="Calibri  "/>
              </a:rPr>
              <a:t>przychodów</a:t>
            </a:r>
            <a:r>
              <a:rPr sz="1600" spc="-40" dirty="0">
                <a:latin typeface="Calibri  "/>
              </a:rPr>
              <a:t>  </a:t>
            </a:r>
            <a:endParaRPr lang="pl-PL" sz="1600" spc="-40" dirty="0">
              <a:latin typeface="Calibri  "/>
            </a:endParaRP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Mg/PLN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677E749-882B-4590-9532-B4C61D071141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środowiskowe (1)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12031" y="2549576"/>
            <a:ext cx="1097703" cy="858097"/>
            <a:chOff x="1668045" y="3824363"/>
            <a:chExt cx="1646555" cy="1287145"/>
          </a:xfrm>
        </p:grpSpPr>
        <p:sp>
          <p:nvSpPr>
            <p:cNvPr id="4" name="object 4"/>
            <p:cNvSpPr/>
            <p:nvPr/>
          </p:nvSpPr>
          <p:spPr>
            <a:xfrm>
              <a:off x="1668045" y="3824363"/>
              <a:ext cx="1646555" cy="1287145"/>
            </a:xfrm>
            <a:custGeom>
              <a:avLst/>
              <a:gdLst/>
              <a:ahLst/>
              <a:cxnLst/>
              <a:rect l="l" t="t" r="r" b="b"/>
              <a:pathLst>
                <a:path w="1646554" h="1287145">
                  <a:moveTo>
                    <a:pt x="1646109" y="1286666"/>
                  </a:moveTo>
                  <a:lnTo>
                    <a:pt x="0" y="1286666"/>
                  </a:lnTo>
                  <a:lnTo>
                    <a:pt x="0" y="0"/>
                  </a:lnTo>
                  <a:lnTo>
                    <a:pt x="1646109" y="0"/>
                  </a:lnTo>
                  <a:lnTo>
                    <a:pt x="1646109" y="1286666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41893" y="3942676"/>
              <a:ext cx="694690" cy="895985"/>
            </a:xfrm>
            <a:custGeom>
              <a:avLst/>
              <a:gdLst/>
              <a:ahLst/>
              <a:cxnLst/>
              <a:rect l="l" t="t" r="r" b="b"/>
              <a:pathLst>
                <a:path w="694689" h="895985">
                  <a:moveTo>
                    <a:pt x="658571" y="262166"/>
                  </a:moveTo>
                  <a:lnTo>
                    <a:pt x="527900" y="262166"/>
                  </a:lnTo>
                  <a:lnTo>
                    <a:pt x="527900" y="348322"/>
                  </a:lnTo>
                  <a:lnTo>
                    <a:pt x="527646" y="350862"/>
                  </a:lnTo>
                  <a:lnTo>
                    <a:pt x="488188" y="790168"/>
                  </a:lnTo>
                  <a:lnTo>
                    <a:pt x="481457" y="798563"/>
                  </a:lnTo>
                  <a:lnTo>
                    <a:pt x="478421" y="798563"/>
                  </a:lnTo>
                  <a:lnTo>
                    <a:pt x="478167" y="798436"/>
                  </a:lnTo>
                  <a:lnTo>
                    <a:pt x="475627" y="798182"/>
                  </a:lnTo>
                  <a:lnTo>
                    <a:pt x="473595" y="797166"/>
                  </a:lnTo>
                  <a:lnTo>
                    <a:pt x="470293" y="793102"/>
                  </a:lnTo>
                  <a:lnTo>
                    <a:pt x="469696" y="791057"/>
                  </a:lnTo>
                  <a:lnTo>
                    <a:pt x="469734" y="790168"/>
                  </a:lnTo>
                  <a:lnTo>
                    <a:pt x="509206" y="350989"/>
                  </a:lnTo>
                  <a:lnTo>
                    <a:pt x="516470" y="340575"/>
                  </a:lnTo>
                  <a:lnTo>
                    <a:pt x="516851" y="340448"/>
                  </a:lnTo>
                  <a:lnTo>
                    <a:pt x="521931" y="340956"/>
                  </a:lnTo>
                  <a:lnTo>
                    <a:pt x="523963" y="342099"/>
                  </a:lnTo>
                  <a:lnTo>
                    <a:pt x="527265" y="345909"/>
                  </a:lnTo>
                  <a:lnTo>
                    <a:pt x="527900" y="348322"/>
                  </a:lnTo>
                  <a:lnTo>
                    <a:pt x="527900" y="262166"/>
                  </a:lnTo>
                  <a:lnTo>
                    <a:pt x="354850" y="262166"/>
                  </a:lnTo>
                  <a:lnTo>
                    <a:pt x="354850" y="347560"/>
                  </a:lnTo>
                  <a:lnTo>
                    <a:pt x="354850" y="791832"/>
                  </a:lnTo>
                  <a:lnTo>
                    <a:pt x="353961" y="794118"/>
                  </a:lnTo>
                  <a:lnTo>
                    <a:pt x="350405" y="797674"/>
                  </a:lnTo>
                  <a:lnTo>
                    <a:pt x="348246" y="798690"/>
                  </a:lnTo>
                  <a:lnTo>
                    <a:pt x="342925" y="798690"/>
                  </a:lnTo>
                  <a:lnTo>
                    <a:pt x="340893" y="797801"/>
                  </a:lnTo>
                  <a:lnTo>
                    <a:pt x="337083" y="793991"/>
                  </a:lnTo>
                  <a:lnTo>
                    <a:pt x="336321" y="791832"/>
                  </a:lnTo>
                  <a:lnTo>
                    <a:pt x="336321" y="347560"/>
                  </a:lnTo>
                  <a:lnTo>
                    <a:pt x="337210" y="345274"/>
                  </a:lnTo>
                  <a:lnTo>
                    <a:pt x="340766" y="341718"/>
                  </a:lnTo>
                  <a:lnTo>
                    <a:pt x="342925" y="340702"/>
                  </a:lnTo>
                  <a:lnTo>
                    <a:pt x="348246" y="340702"/>
                  </a:lnTo>
                  <a:lnTo>
                    <a:pt x="350278" y="341591"/>
                  </a:lnTo>
                  <a:lnTo>
                    <a:pt x="354088" y="345401"/>
                  </a:lnTo>
                  <a:lnTo>
                    <a:pt x="354850" y="347560"/>
                  </a:lnTo>
                  <a:lnTo>
                    <a:pt x="354850" y="262166"/>
                  </a:lnTo>
                  <a:lnTo>
                    <a:pt x="221640" y="262166"/>
                  </a:lnTo>
                  <a:lnTo>
                    <a:pt x="221640" y="791057"/>
                  </a:lnTo>
                  <a:lnTo>
                    <a:pt x="220878" y="793356"/>
                  </a:lnTo>
                  <a:lnTo>
                    <a:pt x="217830" y="797420"/>
                  </a:lnTo>
                  <a:lnTo>
                    <a:pt x="215671" y="798436"/>
                  </a:lnTo>
                  <a:lnTo>
                    <a:pt x="213131" y="798690"/>
                  </a:lnTo>
                  <a:lnTo>
                    <a:pt x="213004" y="798563"/>
                  </a:lnTo>
                  <a:lnTo>
                    <a:pt x="212750" y="798690"/>
                  </a:lnTo>
                  <a:lnTo>
                    <a:pt x="209715" y="798690"/>
                  </a:lnTo>
                  <a:lnTo>
                    <a:pt x="207683" y="797928"/>
                  </a:lnTo>
                  <a:lnTo>
                    <a:pt x="204127" y="794626"/>
                  </a:lnTo>
                  <a:lnTo>
                    <a:pt x="203111" y="792594"/>
                  </a:lnTo>
                  <a:lnTo>
                    <a:pt x="202857" y="790168"/>
                  </a:lnTo>
                  <a:lnTo>
                    <a:pt x="163398" y="350989"/>
                  </a:lnTo>
                  <a:lnTo>
                    <a:pt x="163233" y="349338"/>
                  </a:lnTo>
                  <a:lnTo>
                    <a:pt x="174434" y="340575"/>
                  </a:lnTo>
                  <a:lnTo>
                    <a:pt x="176720" y="341337"/>
                  </a:lnTo>
                  <a:lnTo>
                    <a:pt x="180530" y="344639"/>
                  </a:lnTo>
                  <a:lnTo>
                    <a:pt x="181673" y="346671"/>
                  </a:lnTo>
                  <a:lnTo>
                    <a:pt x="221373" y="788390"/>
                  </a:lnTo>
                  <a:lnTo>
                    <a:pt x="221640" y="791057"/>
                  </a:lnTo>
                  <a:lnTo>
                    <a:pt x="221640" y="262166"/>
                  </a:lnTo>
                  <a:lnTo>
                    <a:pt x="32740" y="262166"/>
                  </a:lnTo>
                  <a:lnTo>
                    <a:pt x="71932" y="657250"/>
                  </a:lnTo>
                  <a:lnTo>
                    <a:pt x="85382" y="819912"/>
                  </a:lnTo>
                  <a:lnTo>
                    <a:pt x="97815" y="857402"/>
                  </a:lnTo>
                  <a:lnTo>
                    <a:pt x="126733" y="884212"/>
                  </a:lnTo>
                  <a:lnTo>
                    <a:pt x="159854" y="893864"/>
                  </a:lnTo>
                  <a:lnTo>
                    <a:pt x="164922" y="893864"/>
                  </a:lnTo>
                  <a:lnTo>
                    <a:pt x="522566" y="895781"/>
                  </a:lnTo>
                  <a:lnTo>
                    <a:pt x="528015" y="895781"/>
                  </a:lnTo>
                  <a:lnTo>
                    <a:pt x="532841" y="895400"/>
                  </a:lnTo>
                  <a:lnTo>
                    <a:pt x="569252" y="881164"/>
                  </a:lnTo>
                  <a:lnTo>
                    <a:pt x="596658" y="846975"/>
                  </a:lnTo>
                  <a:lnTo>
                    <a:pt x="605091" y="798690"/>
                  </a:lnTo>
                  <a:lnTo>
                    <a:pt x="605104" y="798563"/>
                  </a:lnTo>
                  <a:lnTo>
                    <a:pt x="619747" y="653440"/>
                  </a:lnTo>
                  <a:lnTo>
                    <a:pt x="650798" y="340448"/>
                  </a:lnTo>
                  <a:lnTo>
                    <a:pt x="658571" y="262166"/>
                  </a:lnTo>
                  <a:close/>
                </a:path>
                <a:path w="694689" h="895985">
                  <a:moveTo>
                    <a:pt x="694601" y="143725"/>
                  </a:moveTo>
                  <a:lnTo>
                    <a:pt x="666940" y="111963"/>
                  </a:lnTo>
                  <a:lnTo>
                    <a:pt x="662114" y="110947"/>
                  </a:lnTo>
                  <a:lnTo>
                    <a:pt x="490461" y="110947"/>
                  </a:lnTo>
                  <a:lnTo>
                    <a:pt x="490461" y="76504"/>
                  </a:lnTo>
                  <a:lnTo>
                    <a:pt x="473722" y="32029"/>
                  </a:lnTo>
                  <a:lnTo>
                    <a:pt x="471805" y="29679"/>
                  </a:lnTo>
                  <a:lnTo>
                    <a:pt x="471805" y="110947"/>
                  </a:lnTo>
                  <a:lnTo>
                    <a:pt x="222783" y="110947"/>
                  </a:lnTo>
                  <a:lnTo>
                    <a:pt x="222783" y="77647"/>
                  </a:lnTo>
                  <a:lnTo>
                    <a:pt x="223278" y="73583"/>
                  </a:lnTo>
                  <a:lnTo>
                    <a:pt x="244094" y="34315"/>
                  </a:lnTo>
                  <a:lnTo>
                    <a:pt x="281393" y="18681"/>
                  </a:lnTo>
                  <a:lnTo>
                    <a:pt x="413207" y="18681"/>
                  </a:lnTo>
                  <a:lnTo>
                    <a:pt x="450634" y="34315"/>
                  </a:lnTo>
                  <a:lnTo>
                    <a:pt x="471436" y="73583"/>
                  </a:lnTo>
                  <a:lnTo>
                    <a:pt x="471805" y="110947"/>
                  </a:lnTo>
                  <a:lnTo>
                    <a:pt x="471805" y="29679"/>
                  </a:lnTo>
                  <a:lnTo>
                    <a:pt x="470420" y="27965"/>
                  </a:lnTo>
                  <a:lnTo>
                    <a:pt x="462813" y="20332"/>
                  </a:lnTo>
                  <a:lnTo>
                    <a:pt x="460781" y="18681"/>
                  </a:lnTo>
                  <a:lnTo>
                    <a:pt x="458749" y="17030"/>
                  </a:lnTo>
                  <a:lnTo>
                    <a:pt x="419798" y="508"/>
                  </a:lnTo>
                  <a:lnTo>
                    <a:pt x="414477" y="0"/>
                  </a:lnTo>
                  <a:lnTo>
                    <a:pt x="280250" y="0"/>
                  </a:lnTo>
                  <a:lnTo>
                    <a:pt x="235966" y="16776"/>
                  </a:lnTo>
                  <a:lnTo>
                    <a:pt x="208318" y="55410"/>
                  </a:lnTo>
                  <a:lnTo>
                    <a:pt x="204254" y="76504"/>
                  </a:lnTo>
                  <a:lnTo>
                    <a:pt x="204317" y="110947"/>
                  </a:lnTo>
                  <a:lnTo>
                    <a:pt x="32473" y="110947"/>
                  </a:lnTo>
                  <a:lnTo>
                    <a:pt x="889" y="139026"/>
                  </a:lnTo>
                  <a:lnTo>
                    <a:pt x="0" y="143852"/>
                  </a:lnTo>
                  <a:lnTo>
                    <a:pt x="0" y="236499"/>
                  </a:lnTo>
                  <a:lnTo>
                    <a:pt x="762" y="238658"/>
                  </a:lnTo>
                  <a:lnTo>
                    <a:pt x="4559" y="242468"/>
                  </a:lnTo>
                  <a:lnTo>
                    <a:pt x="6718" y="243357"/>
                  </a:lnTo>
                  <a:lnTo>
                    <a:pt x="687997" y="243357"/>
                  </a:lnTo>
                  <a:lnTo>
                    <a:pt x="690156" y="242341"/>
                  </a:lnTo>
                  <a:lnTo>
                    <a:pt x="693712" y="238785"/>
                  </a:lnTo>
                  <a:lnTo>
                    <a:pt x="694601" y="236499"/>
                  </a:lnTo>
                  <a:lnTo>
                    <a:pt x="694601" y="143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34531" y="2549576"/>
            <a:ext cx="1097703" cy="858097"/>
            <a:chOff x="5001795" y="3824363"/>
            <a:chExt cx="1646555" cy="1287145"/>
          </a:xfrm>
        </p:grpSpPr>
        <p:sp>
          <p:nvSpPr>
            <p:cNvPr id="7" name="object 7"/>
            <p:cNvSpPr/>
            <p:nvPr/>
          </p:nvSpPr>
          <p:spPr>
            <a:xfrm>
              <a:off x="5001795" y="3824363"/>
              <a:ext cx="1646555" cy="1287145"/>
            </a:xfrm>
            <a:custGeom>
              <a:avLst/>
              <a:gdLst/>
              <a:ahLst/>
              <a:cxnLst/>
              <a:rect l="l" t="t" r="r" b="b"/>
              <a:pathLst>
                <a:path w="1646554" h="1287145">
                  <a:moveTo>
                    <a:pt x="1646109" y="1286666"/>
                  </a:moveTo>
                  <a:lnTo>
                    <a:pt x="0" y="1286666"/>
                  </a:lnTo>
                  <a:lnTo>
                    <a:pt x="0" y="0"/>
                  </a:lnTo>
                  <a:lnTo>
                    <a:pt x="1646109" y="0"/>
                  </a:lnTo>
                  <a:lnTo>
                    <a:pt x="1646109" y="1286666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68010" y="4065307"/>
              <a:ext cx="734695" cy="772795"/>
            </a:xfrm>
            <a:custGeom>
              <a:avLst/>
              <a:gdLst/>
              <a:ahLst/>
              <a:cxnLst/>
              <a:rect l="l" t="t" r="r" b="b"/>
              <a:pathLst>
                <a:path w="734695" h="772795">
                  <a:moveTo>
                    <a:pt x="181444" y="577062"/>
                  </a:moveTo>
                  <a:lnTo>
                    <a:pt x="139903" y="538607"/>
                  </a:lnTo>
                  <a:lnTo>
                    <a:pt x="107607" y="493572"/>
                  </a:lnTo>
                  <a:lnTo>
                    <a:pt x="85534" y="445249"/>
                  </a:lnTo>
                  <a:lnTo>
                    <a:pt x="73279" y="395122"/>
                  </a:lnTo>
                  <a:lnTo>
                    <a:pt x="70446" y="344449"/>
                  </a:lnTo>
                  <a:lnTo>
                    <a:pt x="76669" y="294449"/>
                  </a:lnTo>
                  <a:lnTo>
                    <a:pt x="91592" y="246354"/>
                  </a:lnTo>
                  <a:lnTo>
                    <a:pt x="114833" y="201422"/>
                  </a:lnTo>
                  <a:lnTo>
                    <a:pt x="169773" y="248945"/>
                  </a:lnTo>
                  <a:lnTo>
                    <a:pt x="166331" y="201422"/>
                  </a:lnTo>
                  <a:lnTo>
                    <a:pt x="158102" y="87833"/>
                  </a:lnTo>
                  <a:lnTo>
                    <a:pt x="7632" y="108775"/>
                  </a:lnTo>
                  <a:lnTo>
                    <a:pt x="60528" y="154533"/>
                  </a:lnTo>
                  <a:lnTo>
                    <a:pt x="36029" y="196786"/>
                  </a:lnTo>
                  <a:lnTo>
                    <a:pt x="17640" y="241782"/>
                  </a:lnTo>
                  <a:lnTo>
                    <a:pt x="5562" y="288785"/>
                  </a:lnTo>
                  <a:lnTo>
                    <a:pt x="0" y="337096"/>
                  </a:lnTo>
                  <a:lnTo>
                    <a:pt x="1143" y="385978"/>
                  </a:lnTo>
                  <a:lnTo>
                    <a:pt x="9169" y="434721"/>
                  </a:lnTo>
                  <a:lnTo>
                    <a:pt x="24295" y="482600"/>
                  </a:lnTo>
                  <a:lnTo>
                    <a:pt x="46710" y="528904"/>
                  </a:lnTo>
                  <a:lnTo>
                    <a:pt x="89890" y="588467"/>
                  </a:lnTo>
                  <a:lnTo>
                    <a:pt x="145910" y="638695"/>
                  </a:lnTo>
                  <a:lnTo>
                    <a:pt x="181444" y="577062"/>
                  </a:lnTo>
                  <a:close/>
                </a:path>
                <a:path w="734695" h="772795">
                  <a:moveTo>
                    <a:pt x="701598" y="387718"/>
                  </a:moveTo>
                  <a:lnTo>
                    <a:pt x="630555" y="387718"/>
                  </a:lnTo>
                  <a:lnTo>
                    <a:pt x="630555" y="387845"/>
                  </a:lnTo>
                  <a:lnTo>
                    <a:pt x="625652" y="415975"/>
                  </a:lnTo>
                  <a:lnTo>
                    <a:pt x="607898" y="469011"/>
                  </a:lnTo>
                  <a:lnTo>
                    <a:pt x="564540" y="536892"/>
                  </a:lnTo>
                  <a:lnTo>
                    <a:pt x="527316" y="572592"/>
                  </a:lnTo>
                  <a:lnTo>
                    <a:pt x="484886" y="600392"/>
                  </a:lnTo>
                  <a:lnTo>
                    <a:pt x="438518" y="619988"/>
                  </a:lnTo>
                  <a:lnTo>
                    <a:pt x="389470" y="631075"/>
                  </a:lnTo>
                  <a:lnTo>
                    <a:pt x="339013" y="633361"/>
                  </a:lnTo>
                  <a:lnTo>
                    <a:pt x="352704" y="561809"/>
                  </a:lnTo>
                  <a:lnTo>
                    <a:pt x="219113" y="652551"/>
                  </a:lnTo>
                  <a:lnTo>
                    <a:pt x="312496" y="772642"/>
                  </a:lnTo>
                  <a:lnTo>
                    <a:pt x="325564" y="703884"/>
                  </a:lnTo>
                  <a:lnTo>
                    <a:pt x="374319" y="704024"/>
                  </a:lnTo>
                  <a:lnTo>
                    <a:pt x="375297" y="703884"/>
                  </a:lnTo>
                  <a:lnTo>
                    <a:pt x="422389" y="697484"/>
                  </a:lnTo>
                  <a:lnTo>
                    <a:pt x="469061" y="684479"/>
                  </a:lnTo>
                  <a:lnTo>
                    <a:pt x="513613" y="665175"/>
                  </a:lnTo>
                  <a:lnTo>
                    <a:pt x="555320" y="639762"/>
                  </a:lnTo>
                  <a:lnTo>
                    <a:pt x="593458" y="608444"/>
                  </a:lnTo>
                  <a:lnTo>
                    <a:pt x="627316" y="571385"/>
                  </a:lnTo>
                  <a:lnTo>
                    <a:pt x="656183" y="528777"/>
                  </a:lnTo>
                  <a:lnTo>
                    <a:pt x="686168" y="461479"/>
                  </a:lnTo>
                  <a:lnTo>
                    <a:pt x="695807" y="425310"/>
                  </a:lnTo>
                  <a:lnTo>
                    <a:pt x="701598" y="387718"/>
                  </a:lnTo>
                  <a:close/>
                </a:path>
                <a:path w="734695" h="772795">
                  <a:moveTo>
                    <a:pt x="734072" y="176263"/>
                  </a:moveTo>
                  <a:lnTo>
                    <a:pt x="667981" y="199263"/>
                  </a:lnTo>
                  <a:lnTo>
                    <a:pt x="643724" y="156870"/>
                  </a:lnTo>
                  <a:lnTo>
                    <a:pt x="614032" y="118427"/>
                  </a:lnTo>
                  <a:lnTo>
                    <a:pt x="579450" y="84442"/>
                  </a:lnTo>
                  <a:lnTo>
                    <a:pt x="560743" y="70535"/>
                  </a:lnTo>
                  <a:lnTo>
                    <a:pt x="540473" y="55460"/>
                  </a:lnTo>
                  <a:lnTo>
                    <a:pt x="497649" y="31991"/>
                  </a:lnTo>
                  <a:lnTo>
                    <a:pt x="451497" y="14566"/>
                  </a:lnTo>
                  <a:lnTo>
                    <a:pt x="402539" y="3733"/>
                  </a:lnTo>
                  <a:lnTo>
                    <a:pt x="351320" y="0"/>
                  </a:lnTo>
                  <a:lnTo>
                    <a:pt x="351447" y="127"/>
                  </a:lnTo>
                  <a:lnTo>
                    <a:pt x="314833" y="1993"/>
                  </a:lnTo>
                  <a:lnTo>
                    <a:pt x="278320" y="7785"/>
                  </a:lnTo>
                  <a:lnTo>
                    <a:pt x="242201" y="17538"/>
                  </a:lnTo>
                  <a:lnTo>
                    <a:pt x="206806" y="31267"/>
                  </a:lnTo>
                  <a:lnTo>
                    <a:pt x="242341" y="92900"/>
                  </a:lnTo>
                  <a:lnTo>
                    <a:pt x="269138" y="83134"/>
                  </a:lnTo>
                  <a:lnTo>
                    <a:pt x="296367" y="76136"/>
                  </a:lnTo>
                  <a:lnTo>
                    <a:pt x="323850" y="71932"/>
                  </a:lnTo>
                  <a:lnTo>
                    <a:pt x="351447" y="70535"/>
                  </a:lnTo>
                  <a:lnTo>
                    <a:pt x="404279" y="75552"/>
                  </a:lnTo>
                  <a:lnTo>
                    <a:pt x="453758" y="89979"/>
                  </a:lnTo>
                  <a:lnTo>
                    <a:pt x="498970" y="112877"/>
                  </a:lnTo>
                  <a:lnTo>
                    <a:pt x="539064" y="143294"/>
                  </a:lnTo>
                  <a:lnTo>
                    <a:pt x="573151" y="180276"/>
                  </a:lnTo>
                  <a:lnTo>
                    <a:pt x="600354" y="222897"/>
                  </a:lnTo>
                  <a:lnTo>
                    <a:pt x="531723" y="246786"/>
                  </a:lnTo>
                  <a:lnTo>
                    <a:pt x="676859" y="317309"/>
                  </a:lnTo>
                  <a:lnTo>
                    <a:pt x="724750" y="199263"/>
                  </a:lnTo>
                  <a:lnTo>
                    <a:pt x="734072" y="176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46800" y="2549576"/>
            <a:ext cx="1097703" cy="858097"/>
            <a:chOff x="8320199" y="3824363"/>
            <a:chExt cx="1646555" cy="1287145"/>
          </a:xfrm>
        </p:grpSpPr>
        <p:sp>
          <p:nvSpPr>
            <p:cNvPr id="10" name="object 10"/>
            <p:cNvSpPr/>
            <p:nvPr/>
          </p:nvSpPr>
          <p:spPr>
            <a:xfrm>
              <a:off x="8320199" y="3824363"/>
              <a:ext cx="1646555" cy="1287145"/>
            </a:xfrm>
            <a:custGeom>
              <a:avLst/>
              <a:gdLst/>
              <a:ahLst/>
              <a:cxnLst/>
              <a:rect l="l" t="t" r="r" b="b"/>
              <a:pathLst>
                <a:path w="1646554" h="1287145">
                  <a:moveTo>
                    <a:pt x="1646109" y="1286666"/>
                  </a:moveTo>
                  <a:lnTo>
                    <a:pt x="0" y="1286666"/>
                  </a:lnTo>
                  <a:lnTo>
                    <a:pt x="0" y="0"/>
                  </a:lnTo>
                  <a:lnTo>
                    <a:pt x="1646109" y="0"/>
                  </a:lnTo>
                  <a:lnTo>
                    <a:pt x="1646109" y="1286666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783434" y="4388852"/>
              <a:ext cx="254000" cy="351790"/>
            </a:xfrm>
            <a:custGeom>
              <a:avLst/>
              <a:gdLst/>
              <a:ahLst/>
              <a:cxnLst/>
              <a:rect l="l" t="t" r="r" b="b"/>
              <a:pathLst>
                <a:path w="254000" h="351789">
                  <a:moveTo>
                    <a:pt x="253809" y="143090"/>
                  </a:moveTo>
                  <a:lnTo>
                    <a:pt x="252552" y="139141"/>
                  </a:lnTo>
                  <a:lnTo>
                    <a:pt x="250012" y="133934"/>
                  </a:lnTo>
                  <a:lnTo>
                    <a:pt x="249529" y="133045"/>
                  </a:lnTo>
                  <a:lnTo>
                    <a:pt x="178587" y="0"/>
                  </a:lnTo>
                  <a:lnTo>
                    <a:pt x="20256" y="3810"/>
                  </a:lnTo>
                  <a:lnTo>
                    <a:pt x="13144" y="4191"/>
                  </a:lnTo>
                  <a:lnTo>
                    <a:pt x="9588" y="7874"/>
                  </a:lnTo>
                  <a:lnTo>
                    <a:pt x="9588" y="16522"/>
                  </a:lnTo>
                  <a:lnTo>
                    <a:pt x="11874" y="18681"/>
                  </a:lnTo>
                  <a:lnTo>
                    <a:pt x="16319" y="21602"/>
                  </a:lnTo>
                  <a:lnTo>
                    <a:pt x="49174" y="41300"/>
                  </a:lnTo>
                  <a:lnTo>
                    <a:pt x="14414" y="95300"/>
                  </a:lnTo>
                  <a:lnTo>
                    <a:pt x="8089" y="106337"/>
                  </a:lnTo>
                  <a:lnTo>
                    <a:pt x="3568" y="116370"/>
                  </a:lnTo>
                  <a:lnTo>
                    <a:pt x="850" y="125399"/>
                  </a:lnTo>
                  <a:lnTo>
                    <a:pt x="0" y="133045"/>
                  </a:lnTo>
                  <a:lnTo>
                    <a:pt x="0" y="133934"/>
                  </a:lnTo>
                  <a:lnTo>
                    <a:pt x="117182" y="351243"/>
                  </a:lnTo>
                  <a:lnTo>
                    <a:pt x="115519" y="342480"/>
                  </a:lnTo>
                  <a:lnTo>
                    <a:pt x="114325" y="333921"/>
                  </a:lnTo>
                  <a:lnTo>
                    <a:pt x="113614" y="325615"/>
                  </a:lnTo>
                  <a:lnTo>
                    <a:pt x="113372" y="317563"/>
                  </a:lnTo>
                  <a:lnTo>
                    <a:pt x="114490" y="303415"/>
                  </a:lnTo>
                  <a:lnTo>
                    <a:pt x="117843" y="289369"/>
                  </a:lnTo>
                  <a:lnTo>
                    <a:pt x="123431" y="275450"/>
                  </a:lnTo>
                  <a:lnTo>
                    <a:pt x="131267" y="261645"/>
                  </a:lnTo>
                  <a:lnTo>
                    <a:pt x="213309" y="133108"/>
                  </a:lnTo>
                  <a:lnTo>
                    <a:pt x="245567" y="152742"/>
                  </a:lnTo>
                  <a:lnTo>
                    <a:pt x="251028" y="152742"/>
                  </a:lnTo>
                  <a:lnTo>
                    <a:pt x="253809" y="150456"/>
                  </a:lnTo>
                  <a:lnTo>
                    <a:pt x="253809" y="143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891992" y="4161881"/>
              <a:ext cx="234959" cy="250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921298" y="4606655"/>
              <a:ext cx="215802" cy="1777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035225" y="4142193"/>
              <a:ext cx="471170" cy="695960"/>
            </a:xfrm>
            <a:custGeom>
              <a:avLst/>
              <a:gdLst/>
              <a:ahLst/>
              <a:cxnLst/>
              <a:rect l="l" t="t" r="r" b="b"/>
              <a:pathLst>
                <a:path w="471170" h="695960">
                  <a:moveTo>
                    <a:pt x="363347" y="89585"/>
                  </a:moveTo>
                  <a:lnTo>
                    <a:pt x="361442" y="86791"/>
                  </a:lnTo>
                  <a:lnTo>
                    <a:pt x="358140" y="86791"/>
                  </a:lnTo>
                  <a:lnTo>
                    <a:pt x="355600" y="87807"/>
                  </a:lnTo>
                  <a:lnTo>
                    <a:pt x="349770" y="89712"/>
                  </a:lnTo>
                  <a:lnTo>
                    <a:pt x="315010" y="105600"/>
                  </a:lnTo>
                  <a:lnTo>
                    <a:pt x="283159" y="42443"/>
                  </a:lnTo>
                  <a:lnTo>
                    <a:pt x="269862" y="23914"/>
                  </a:lnTo>
                  <a:lnTo>
                    <a:pt x="251294" y="10642"/>
                  </a:lnTo>
                  <a:lnTo>
                    <a:pt x="227431" y="2667"/>
                  </a:lnTo>
                  <a:lnTo>
                    <a:pt x="198285" y="0"/>
                  </a:lnTo>
                  <a:lnTo>
                    <a:pt x="0" y="0"/>
                  </a:lnTo>
                  <a:lnTo>
                    <a:pt x="16624" y="5499"/>
                  </a:lnTo>
                  <a:lnTo>
                    <a:pt x="30365" y="10960"/>
                  </a:lnTo>
                  <a:lnTo>
                    <a:pt x="64516" y="36398"/>
                  </a:lnTo>
                  <a:lnTo>
                    <a:pt x="95643" y="81724"/>
                  </a:lnTo>
                  <a:lnTo>
                    <a:pt x="151091" y="195186"/>
                  </a:lnTo>
                  <a:lnTo>
                    <a:pt x="121666" y="209169"/>
                  </a:lnTo>
                  <a:lnTo>
                    <a:pt x="118745" y="210439"/>
                  </a:lnTo>
                  <a:lnTo>
                    <a:pt x="117348" y="212979"/>
                  </a:lnTo>
                  <a:lnTo>
                    <a:pt x="117348" y="221754"/>
                  </a:lnTo>
                  <a:lnTo>
                    <a:pt x="120396" y="224548"/>
                  </a:lnTo>
                  <a:lnTo>
                    <a:pt x="283286" y="237629"/>
                  </a:lnTo>
                  <a:lnTo>
                    <a:pt x="283286" y="237502"/>
                  </a:lnTo>
                  <a:lnTo>
                    <a:pt x="359537" y="109410"/>
                  </a:lnTo>
                  <a:lnTo>
                    <a:pt x="361708" y="105600"/>
                  </a:lnTo>
                  <a:lnTo>
                    <a:pt x="362077" y="104965"/>
                  </a:lnTo>
                  <a:lnTo>
                    <a:pt x="363347" y="100266"/>
                  </a:lnTo>
                  <a:lnTo>
                    <a:pt x="363347" y="89585"/>
                  </a:lnTo>
                  <a:close/>
                </a:path>
                <a:path w="471170" h="695960">
                  <a:moveTo>
                    <a:pt x="470547" y="414401"/>
                  </a:moveTo>
                  <a:lnTo>
                    <a:pt x="431203" y="446024"/>
                  </a:lnTo>
                  <a:lnTo>
                    <a:pt x="388861" y="457847"/>
                  </a:lnTo>
                  <a:lnTo>
                    <a:pt x="350913" y="459765"/>
                  </a:lnTo>
                  <a:lnTo>
                    <a:pt x="227342" y="459765"/>
                  </a:lnTo>
                  <a:lnTo>
                    <a:pt x="227342" y="424180"/>
                  </a:lnTo>
                  <a:lnTo>
                    <a:pt x="224929" y="419100"/>
                  </a:lnTo>
                  <a:lnTo>
                    <a:pt x="216560" y="419100"/>
                  </a:lnTo>
                  <a:lnTo>
                    <a:pt x="214020" y="420370"/>
                  </a:lnTo>
                  <a:lnTo>
                    <a:pt x="212369" y="422910"/>
                  </a:lnTo>
                  <a:lnTo>
                    <a:pt x="134226" y="558253"/>
                  </a:lnTo>
                  <a:lnTo>
                    <a:pt x="221373" y="691807"/>
                  </a:lnTo>
                  <a:lnTo>
                    <a:pt x="226707" y="695490"/>
                  </a:lnTo>
                  <a:lnTo>
                    <a:pt x="231279" y="693585"/>
                  </a:lnTo>
                  <a:lnTo>
                    <a:pt x="235712" y="692315"/>
                  </a:lnTo>
                  <a:lnTo>
                    <a:pt x="237998" y="689902"/>
                  </a:lnTo>
                  <a:lnTo>
                    <a:pt x="237998" y="644283"/>
                  </a:lnTo>
                  <a:lnTo>
                    <a:pt x="306501" y="644283"/>
                  </a:lnTo>
                  <a:lnTo>
                    <a:pt x="323951" y="642493"/>
                  </a:lnTo>
                  <a:lnTo>
                    <a:pt x="338594" y="637146"/>
                  </a:lnTo>
                  <a:lnTo>
                    <a:pt x="350443" y="628256"/>
                  </a:lnTo>
                  <a:lnTo>
                    <a:pt x="359537" y="615823"/>
                  </a:lnTo>
                  <a:lnTo>
                    <a:pt x="470547" y="414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258767" y="4343603"/>
              <a:ext cx="247138" cy="232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790465" y="2549576"/>
            <a:ext cx="1097703" cy="858097"/>
            <a:chOff x="11685696" y="3824363"/>
            <a:chExt cx="1646555" cy="1287145"/>
          </a:xfrm>
        </p:grpSpPr>
        <p:sp>
          <p:nvSpPr>
            <p:cNvPr id="17" name="object 17"/>
            <p:cNvSpPr/>
            <p:nvPr/>
          </p:nvSpPr>
          <p:spPr>
            <a:xfrm>
              <a:off x="11685696" y="3824363"/>
              <a:ext cx="1646555" cy="1287145"/>
            </a:xfrm>
            <a:custGeom>
              <a:avLst/>
              <a:gdLst/>
              <a:ahLst/>
              <a:cxnLst/>
              <a:rect l="l" t="t" r="r" b="b"/>
              <a:pathLst>
                <a:path w="1646555" h="1287145">
                  <a:moveTo>
                    <a:pt x="1646109" y="1286666"/>
                  </a:moveTo>
                  <a:lnTo>
                    <a:pt x="0" y="1286666"/>
                  </a:lnTo>
                  <a:lnTo>
                    <a:pt x="0" y="0"/>
                  </a:lnTo>
                  <a:lnTo>
                    <a:pt x="1646109" y="0"/>
                  </a:lnTo>
                  <a:lnTo>
                    <a:pt x="1646109" y="1286666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2096826" y="4142066"/>
              <a:ext cx="824865" cy="607695"/>
            </a:xfrm>
            <a:custGeom>
              <a:avLst/>
              <a:gdLst/>
              <a:ahLst/>
              <a:cxnLst/>
              <a:rect l="l" t="t" r="r" b="b"/>
              <a:pathLst>
                <a:path w="824865" h="607695">
                  <a:moveTo>
                    <a:pt x="824814" y="40030"/>
                  </a:moveTo>
                  <a:lnTo>
                    <a:pt x="745998" y="35471"/>
                  </a:lnTo>
                  <a:lnTo>
                    <a:pt x="698119" y="29781"/>
                  </a:lnTo>
                  <a:lnTo>
                    <a:pt x="661733" y="19202"/>
                  </a:lnTo>
                  <a:lnTo>
                    <a:pt x="617385" y="0"/>
                  </a:lnTo>
                  <a:lnTo>
                    <a:pt x="557072" y="71602"/>
                  </a:lnTo>
                  <a:lnTo>
                    <a:pt x="502285" y="137464"/>
                  </a:lnTo>
                  <a:lnTo>
                    <a:pt x="452907" y="197523"/>
                  </a:lnTo>
                  <a:lnTo>
                    <a:pt x="325564" y="354672"/>
                  </a:lnTo>
                  <a:lnTo>
                    <a:pt x="306844" y="377812"/>
                  </a:lnTo>
                  <a:lnTo>
                    <a:pt x="282549" y="407479"/>
                  </a:lnTo>
                  <a:lnTo>
                    <a:pt x="262890" y="430822"/>
                  </a:lnTo>
                  <a:lnTo>
                    <a:pt x="247726" y="447725"/>
                  </a:lnTo>
                  <a:lnTo>
                    <a:pt x="236956" y="458127"/>
                  </a:lnTo>
                  <a:lnTo>
                    <a:pt x="230428" y="461924"/>
                  </a:lnTo>
                  <a:lnTo>
                    <a:pt x="213347" y="444309"/>
                  </a:lnTo>
                  <a:lnTo>
                    <a:pt x="185661" y="400100"/>
                  </a:lnTo>
                  <a:lnTo>
                    <a:pt x="154432" y="345909"/>
                  </a:lnTo>
                  <a:lnTo>
                    <a:pt x="126746" y="298373"/>
                  </a:lnTo>
                  <a:lnTo>
                    <a:pt x="109651" y="274104"/>
                  </a:lnTo>
                  <a:lnTo>
                    <a:pt x="75184" y="285877"/>
                  </a:lnTo>
                  <a:lnTo>
                    <a:pt x="52260" y="298208"/>
                  </a:lnTo>
                  <a:lnTo>
                    <a:pt x="30607" y="318655"/>
                  </a:lnTo>
                  <a:lnTo>
                    <a:pt x="25" y="354672"/>
                  </a:lnTo>
                  <a:lnTo>
                    <a:pt x="0" y="354799"/>
                  </a:lnTo>
                  <a:lnTo>
                    <a:pt x="12204" y="372922"/>
                  </a:lnTo>
                  <a:lnTo>
                    <a:pt x="42138" y="413181"/>
                  </a:lnTo>
                  <a:lnTo>
                    <a:pt x="82359" y="465505"/>
                  </a:lnTo>
                  <a:lnTo>
                    <a:pt x="125539" y="519950"/>
                  </a:lnTo>
                  <a:lnTo>
                    <a:pt x="164325" y="566585"/>
                  </a:lnTo>
                  <a:lnTo>
                    <a:pt x="191363" y="595490"/>
                  </a:lnTo>
                  <a:lnTo>
                    <a:pt x="222389" y="607682"/>
                  </a:lnTo>
                  <a:lnTo>
                    <a:pt x="245541" y="606640"/>
                  </a:lnTo>
                  <a:lnTo>
                    <a:pt x="275602" y="596252"/>
                  </a:lnTo>
                  <a:lnTo>
                    <a:pt x="280543" y="590892"/>
                  </a:lnTo>
                  <a:lnTo>
                    <a:pt x="289369" y="579907"/>
                  </a:lnTo>
                  <a:lnTo>
                    <a:pt x="318744" y="542556"/>
                  </a:lnTo>
                  <a:lnTo>
                    <a:pt x="339280" y="516915"/>
                  </a:lnTo>
                  <a:lnTo>
                    <a:pt x="363740" y="487108"/>
                  </a:lnTo>
                  <a:lnTo>
                    <a:pt x="385000" y="461924"/>
                  </a:lnTo>
                  <a:lnTo>
                    <a:pt x="392112" y="453491"/>
                  </a:lnTo>
                  <a:lnTo>
                    <a:pt x="424421" y="416445"/>
                  </a:lnTo>
                  <a:lnTo>
                    <a:pt x="460654" y="376326"/>
                  </a:lnTo>
                  <a:lnTo>
                    <a:pt x="500811" y="333502"/>
                  </a:lnTo>
                  <a:lnTo>
                    <a:pt x="544931" y="288340"/>
                  </a:lnTo>
                  <a:lnTo>
                    <a:pt x="592988" y="241185"/>
                  </a:lnTo>
                  <a:lnTo>
                    <a:pt x="644994" y="192417"/>
                  </a:lnTo>
                  <a:lnTo>
                    <a:pt x="700976" y="142392"/>
                  </a:lnTo>
                  <a:lnTo>
                    <a:pt x="760907" y="91465"/>
                  </a:lnTo>
                  <a:lnTo>
                    <a:pt x="824814" y="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96748" y="4142058"/>
              <a:ext cx="825500" cy="607695"/>
            </a:xfrm>
            <a:custGeom>
              <a:avLst/>
              <a:gdLst/>
              <a:ahLst/>
              <a:cxnLst/>
              <a:rect l="l" t="t" r="r" b="b"/>
              <a:pathLst>
                <a:path w="825500" h="607695">
                  <a:moveTo>
                    <a:pt x="0" y="354802"/>
                  </a:moveTo>
                  <a:lnTo>
                    <a:pt x="30688" y="318658"/>
                  </a:lnTo>
                  <a:lnTo>
                    <a:pt x="52348" y="298204"/>
                  </a:lnTo>
                  <a:lnTo>
                    <a:pt x="75270" y="285876"/>
                  </a:lnTo>
                  <a:lnTo>
                    <a:pt x="109740" y="274107"/>
                  </a:lnTo>
                  <a:lnTo>
                    <a:pt x="126832" y="298374"/>
                  </a:lnTo>
                  <a:lnTo>
                    <a:pt x="154519" y="345911"/>
                  </a:lnTo>
                  <a:lnTo>
                    <a:pt x="185739" y="400097"/>
                  </a:lnTo>
                  <a:lnTo>
                    <a:pt x="213427" y="444310"/>
                  </a:lnTo>
                  <a:lnTo>
                    <a:pt x="230518" y="461929"/>
                  </a:lnTo>
                  <a:lnTo>
                    <a:pt x="237042" y="458125"/>
                  </a:lnTo>
                  <a:lnTo>
                    <a:pt x="247816" y="447726"/>
                  </a:lnTo>
                  <a:lnTo>
                    <a:pt x="282628" y="407487"/>
                  </a:lnTo>
                  <a:lnTo>
                    <a:pt x="306922" y="377820"/>
                  </a:lnTo>
                  <a:lnTo>
                    <a:pt x="335977" y="341903"/>
                  </a:lnTo>
                  <a:lnTo>
                    <a:pt x="369922" y="299823"/>
                  </a:lnTo>
                  <a:lnTo>
                    <a:pt x="408885" y="251666"/>
                  </a:lnTo>
                  <a:lnTo>
                    <a:pt x="452993" y="197519"/>
                  </a:lnTo>
                  <a:lnTo>
                    <a:pt x="502374" y="137467"/>
                  </a:lnTo>
                  <a:lnTo>
                    <a:pt x="557155" y="71599"/>
                  </a:lnTo>
                  <a:lnTo>
                    <a:pt x="617465" y="0"/>
                  </a:lnTo>
                  <a:lnTo>
                    <a:pt x="661811" y="19210"/>
                  </a:lnTo>
                  <a:lnTo>
                    <a:pt x="698201" y="29783"/>
                  </a:lnTo>
                  <a:lnTo>
                    <a:pt x="746079" y="35472"/>
                  </a:lnTo>
                  <a:lnTo>
                    <a:pt x="824894" y="40029"/>
                  </a:lnTo>
                  <a:lnTo>
                    <a:pt x="760989" y="91472"/>
                  </a:lnTo>
                  <a:lnTo>
                    <a:pt x="701054" y="142388"/>
                  </a:lnTo>
                  <a:lnTo>
                    <a:pt x="645083" y="192413"/>
                  </a:lnTo>
                  <a:lnTo>
                    <a:pt x="593071" y="241184"/>
                  </a:lnTo>
                  <a:lnTo>
                    <a:pt x="545012" y="288336"/>
                  </a:lnTo>
                  <a:lnTo>
                    <a:pt x="500901" y="333507"/>
                  </a:lnTo>
                  <a:lnTo>
                    <a:pt x="460732" y="376333"/>
                  </a:lnTo>
                  <a:lnTo>
                    <a:pt x="424499" y="416450"/>
                  </a:lnTo>
                  <a:lnTo>
                    <a:pt x="392198" y="453495"/>
                  </a:lnTo>
                  <a:lnTo>
                    <a:pt x="363821" y="487105"/>
                  </a:lnTo>
                  <a:lnTo>
                    <a:pt x="339365" y="516915"/>
                  </a:lnTo>
                  <a:lnTo>
                    <a:pt x="302189" y="563682"/>
                  </a:lnTo>
                  <a:lnTo>
                    <a:pt x="289458" y="579913"/>
                  </a:lnTo>
                  <a:lnTo>
                    <a:pt x="280625" y="590890"/>
                  </a:lnTo>
                  <a:lnTo>
                    <a:pt x="275683" y="596250"/>
                  </a:lnTo>
                  <a:lnTo>
                    <a:pt x="245626" y="606639"/>
                  </a:lnTo>
                  <a:lnTo>
                    <a:pt x="222478" y="607687"/>
                  </a:lnTo>
                  <a:lnTo>
                    <a:pt x="204873" y="602826"/>
                  </a:lnTo>
                  <a:lnTo>
                    <a:pt x="164408" y="566592"/>
                  </a:lnTo>
                  <a:lnTo>
                    <a:pt x="125627" y="519951"/>
                  </a:lnTo>
                  <a:lnTo>
                    <a:pt x="82448" y="465503"/>
                  </a:lnTo>
                  <a:lnTo>
                    <a:pt x="42218" y="413182"/>
                  </a:lnTo>
                  <a:lnTo>
                    <a:pt x="12286" y="372927"/>
                  </a:lnTo>
                  <a:lnTo>
                    <a:pt x="0" y="354675"/>
                  </a:lnTo>
                  <a:lnTo>
                    <a:pt x="0" y="354802"/>
                  </a:lnTo>
                  <a:close/>
                </a:path>
                <a:path w="825500" h="607695">
                  <a:moveTo>
                    <a:pt x="0" y="354802"/>
                  </a:moveTo>
                  <a:lnTo>
                    <a:pt x="30688" y="318658"/>
                  </a:lnTo>
                  <a:lnTo>
                    <a:pt x="52348" y="298204"/>
                  </a:lnTo>
                  <a:lnTo>
                    <a:pt x="75270" y="285876"/>
                  </a:lnTo>
                  <a:lnTo>
                    <a:pt x="109740" y="274107"/>
                  </a:lnTo>
                  <a:lnTo>
                    <a:pt x="126832" y="298374"/>
                  </a:lnTo>
                  <a:lnTo>
                    <a:pt x="154519" y="345911"/>
                  </a:lnTo>
                  <a:lnTo>
                    <a:pt x="185739" y="400097"/>
                  </a:lnTo>
                  <a:lnTo>
                    <a:pt x="213427" y="444310"/>
                  </a:lnTo>
                  <a:lnTo>
                    <a:pt x="230518" y="461929"/>
                  </a:lnTo>
                  <a:lnTo>
                    <a:pt x="237042" y="458125"/>
                  </a:lnTo>
                  <a:lnTo>
                    <a:pt x="247816" y="447726"/>
                  </a:lnTo>
                  <a:lnTo>
                    <a:pt x="282628" y="407487"/>
                  </a:lnTo>
                  <a:lnTo>
                    <a:pt x="306922" y="377820"/>
                  </a:lnTo>
                  <a:lnTo>
                    <a:pt x="335977" y="341903"/>
                  </a:lnTo>
                  <a:lnTo>
                    <a:pt x="369922" y="299823"/>
                  </a:lnTo>
                  <a:lnTo>
                    <a:pt x="408885" y="251666"/>
                  </a:lnTo>
                  <a:lnTo>
                    <a:pt x="452993" y="197519"/>
                  </a:lnTo>
                  <a:lnTo>
                    <a:pt x="502374" y="137467"/>
                  </a:lnTo>
                  <a:lnTo>
                    <a:pt x="557155" y="71599"/>
                  </a:lnTo>
                  <a:lnTo>
                    <a:pt x="617465" y="0"/>
                  </a:lnTo>
                  <a:lnTo>
                    <a:pt x="661811" y="19210"/>
                  </a:lnTo>
                  <a:lnTo>
                    <a:pt x="698201" y="29783"/>
                  </a:lnTo>
                  <a:lnTo>
                    <a:pt x="746079" y="35472"/>
                  </a:lnTo>
                  <a:lnTo>
                    <a:pt x="824894" y="40029"/>
                  </a:lnTo>
                  <a:lnTo>
                    <a:pt x="760989" y="91472"/>
                  </a:lnTo>
                  <a:lnTo>
                    <a:pt x="701054" y="142388"/>
                  </a:lnTo>
                  <a:lnTo>
                    <a:pt x="645083" y="192413"/>
                  </a:lnTo>
                  <a:lnTo>
                    <a:pt x="593071" y="241184"/>
                  </a:lnTo>
                  <a:lnTo>
                    <a:pt x="545012" y="288336"/>
                  </a:lnTo>
                  <a:lnTo>
                    <a:pt x="500901" y="333507"/>
                  </a:lnTo>
                  <a:lnTo>
                    <a:pt x="460732" y="376333"/>
                  </a:lnTo>
                  <a:lnTo>
                    <a:pt x="424499" y="416450"/>
                  </a:lnTo>
                  <a:lnTo>
                    <a:pt x="392198" y="453495"/>
                  </a:lnTo>
                  <a:lnTo>
                    <a:pt x="363821" y="487105"/>
                  </a:lnTo>
                  <a:lnTo>
                    <a:pt x="339365" y="516915"/>
                  </a:lnTo>
                  <a:lnTo>
                    <a:pt x="302189" y="563682"/>
                  </a:lnTo>
                  <a:lnTo>
                    <a:pt x="289458" y="579913"/>
                  </a:lnTo>
                  <a:lnTo>
                    <a:pt x="280625" y="590890"/>
                  </a:lnTo>
                  <a:lnTo>
                    <a:pt x="275683" y="596250"/>
                  </a:lnTo>
                  <a:lnTo>
                    <a:pt x="245626" y="606639"/>
                  </a:lnTo>
                  <a:lnTo>
                    <a:pt x="222478" y="607687"/>
                  </a:lnTo>
                  <a:lnTo>
                    <a:pt x="204873" y="602826"/>
                  </a:lnTo>
                  <a:lnTo>
                    <a:pt x="164408" y="566592"/>
                  </a:lnTo>
                  <a:lnTo>
                    <a:pt x="125627" y="519951"/>
                  </a:lnTo>
                  <a:lnTo>
                    <a:pt x="82448" y="465503"/>
                  </a:lnTo>
                  <a:lnTo>
                    <a:pt x="42218" y="413182"/>
                  </a:lnTo>
                  <a:lnTo>
                    <a:pt x="12286" y="372927"/>
                  </a:lnTo>
                  <a:lnTo>
                    <a:pt x="0" y="354675"/>
                  </a:lnTo>
                  <a:lnTo>
                    <a:pt x="0" y="3548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6269898"/>
            <a:ext cx="12185650" cy="588433"/>
          </a:xfrm>
          <a:custGeom>
            <a:avLst/>
            <a:gdLst/>
            <a:ahLst/>
            <a:cxnLst/>
            <a:rect l="l" t="t" r="r" b="b"/>
            <a:pathLst>
              <a:path w="18278475" h="882650">
                <a:moveTo>
                  <a:pt x="18278444" y="878487"/>
                </a:moveTo>
                <a:lnTo>
                  <a:pt x="0" y="878487"/>
                </a:lnTo>
                <a:lnTo>
                  <a:pt x="0" y="2"/>
                </a:lnTo>
                <a:lnTo>
                  <a:pt x="18278444" y="2"/>
                </a:lnTo>
                <a:lnTo>
                  <a:pt x="18278444" y="878487"/>
                </a:lnTo>
                <a:close/>
              </a:path>
            </a:pathLst>
          </a:custGeom>
          <a:solidFill>
            <a:srgbClr val="BEC2C1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163130" y="34405"/>
            <a:ext cx="702310" cy="646853"/>
          </a:xfrm>
          <a:custGeom>
            <a:avLst/>
            <a:gdLst/>
            <a:ahLst/>
            <a:cxnLst/>
            <a:rect l="l" t="t" r="r" b="b"/>
            <a:pathLst>
              <a:path w="1053465" h="970280">
                <a:moveTo>
                  <a:pt x="1052906" y="843902"/>
                </a:moveTo>
                <a:lnTo>
                  <a:pt x="595604" y="0"/>
                </a:lnTo>
                <a:lnTo>
                  <a:pt x="490880" y="0"/>
                </a:lnTo>
                <a:lnTo>
                  <a:pt x="0" y="837044"/>
                </a:lnTo>
                <a:lnTo>
                  <a:pt x="484212" y="970267"/>
                </a:lnTo>
                <a:lnTo>
                  <a:pt x="1052779" y="843902"/>
                </a:lnTo>
                <a:lnTo>
                  <a:pt x="1052906" y="843902"/>
                </a:lnTo>
                <a:close/>
              </a:path>
            </a:pathLst>
          </a:custGeom>
          <a:solidFill>
            <a:srgbClr val="818380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68452" y="1371980"/>
            <a:ext cx="2061633" cy="681567"/>
          </a:xfrm>
          <a:custGeom>
            <a:avLst/>
            <a:gdLst/>
            <a:ahLst/>
            <a:cxnLst/>
            <a:rect l="l" t="t" r="r" b="b"/>
            <a:pathLst>
              <a:path w="3092450" h="1022350">
                <a:moveTo>
                  <a:pt x="3092310" y="609003"/>
                </a:moveTo>
                <a:lnTo>
                  <a:pt x="2790367" y="51511"/>
                </a:lnTo>
                <a:lnTo>
                  <a:pt x="2790494" y="51384"/>
                </a:lnTo>
                <a:lnTo>
                  <a:pt x="1536242" y="330250"/>
                </a:lnTo>
                <a:lnTo>
                  <a:pt x="335864" y="0"/>
                </a:lnTo>
                <a:lnTo>
                  <a:pt x="0" y="572846"/>
                </a:lnTo>
                <a:lnTo>
                  <a:pt x="1459268" y="1021981"/>
                </a:lnTo>
                <a:lnTo>
                  <a:pt x="3092310" y="609003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92447" y="558036"/>
            <a:ext cx="1636607" cy="1034203"/>
            <a:chOff x="14538670" y="837053"/>
            <a:chExt cx="2454910" cy="1551305"/>
          </a:xfrm>
        </p:grpSpPr>
        <p:sp>
          <p:nvSpPr>
            <p:cNvPr id="24" name="object 24"/>
            <p:cNvSpPr/>
            <p:nvPr/>
          </p:nvSpPr>
          <p:spPr>
            <a:xfrm>
              <a:off x="14890903" y="837056"/>
              <a:ext cx="1765300" cy="854075"/>
            </a:xfrm>
            <a:custGeom>
              <a:avLst/>
              <a:gdLst/>
              <a:ahLst/>
              <a:cxnLst/>
              <a:rect l="l" t="t" r="r" b="b"/>
              <a:pathLst>
                <a:path w="1765300" h="854075">
                  <a:moveTo>
                    <a:pt x="1765020" y="649859"/>
                  </a:moveTo>
                  <a:lnTo>
                    <a:pt x="1416583" y="6858"/>
                  </a:lnTo>
                  <a:lnTo>
                    <a:pt x="848017" y="133223"/>
                  </a:lnTo>
                  <a:lnTo>
                    <a:pt x="363804" y="0"/>
                  </a:lnTo>
                  <a:lnTo>
                    <a:pt x="0" y="620420"/>
                  </a:lnTo>
                  <a:lnTo>
                    <a:pt x="848017" y="853744"/>
                  </a:lnTo>
                  <a:lnTo>
                    <a:pt x="1765020" y="649859"/>
                  </a:lnTo>
                  <a:close/>
                </a:path>
              </a:pathLst>
            </a:custGeom>
            <a:solidFill>
              <a:srgbClr val="01A54A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4538668" y="1457349"/>
              <a:ext cx="2454910" cy="930910"/>
            </a:xfrm>
            <a:custGeom>
              <a:avLst/>
              <a:gdLst/>
              <a:ahLst/>
              <a:cxnLst/>
              <a:rect l="l" t="t" r="r" b="b"/>
              <a:pathLst>
                <a:path w="2454909" h="930910">
                  <a:moveTo>
                    <a:pt x="2454630" y="652005"/>
                  </a:moveTo>
                  <a:lnTo>
                    <a:pt x="2117255" y="29438"/>
                  </a:lnTo>
                  <a:lnTo>
                    <a:pt x="1200251" y="233324"/>
                  </a:lnTo>
                  <a:lnTo>
                    <a:pt x="352234" y="0"/>
                  </a:lnTo>
                  <a:lnTo>
                    <a:pt x="0" y="600621"/>
                  </a:lnTo>
                  <a:lnTo>
                    <a:pt x="1200378" y="930871"/>
                  </a:lnTo>
                  <a:lnTo>
                    <a:pt x="2454630" y="652005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034128" y="2549576"/>
            <a:ext cx="1097703" cy="858097"/>
            <a:chOff x="15051191" y="3824363"/>
            <a:chExt cx="1646555" cy="1287145"/>
          </a:xfrm>
        </p:grpSpPr>
        <p:sp>
          <p:nvSpPr>
            <p:cNvPr id="27" name="object 27"/>
            <p:cNvSpPr/>
            <p:nvPr/>
          </p:nvSpPr>
          <p:spPr>
            <a:xfrm>
              <a:off x="15051191" y="3824363"/>
              <a:ext cx="1646555" cy="1287145"/>
            </a:xfrm>
            <a:custGeom>
              <a:avLst/>
              <a:gdLst/>
              <a:ahLst/>
              <a:cxnLst/>
              <a:rect l="l" t="t" r="r" b="b"/>
              <a:pathLst>
                <a:path w="1646555" h="1287145">
                  <a:moveTo>
                    <a:pt x="1646109" y="1286666"/>
                  </a:moveTo>
                  <a:lnTo>
                    <a:pt x="0" y="1286666"/>
                  </a:lnTo>
                  <a:lnTo>
                    <a:pt x="0" y="0"/>
                  </a:lnTo>
                  <a:lnTo>
                    <a:pt x="1646109" y="0"/>
                  </a:lnTo>
                  <a:lnTo>
                    <a:pt x="1646109" y="1286666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5656941" y="4203064"/>
              <a:ext cx="430530" cy="529590"/>
            </a:xfrm>
            <a:custGeom>
              <a:avLst/>
              <a:gdLst/>
              <a:ahLst/>
              <a:cxnLst/>
              <a:rect l="l" t="t" r="r" b="b"/>
              <a:pathLst>
                <a:path w="430530" h="529589">
                  <a:moveTo>
                    <a:pt x="430441" y="156705"/>
                  </a:moveTo>
                  <a:lnTo>
                    <a:pt x="422173" y="45389"/>
                  </a:lnTo>
                  <a:lnTo>
                    <a:pt x="414896" y="127"/>
                  </a:lnTo>
                  <a:lnTo>
                    <a:pt x="415023" y="0"/>
                  </a:lnTo>
                  <a:lnTo>
                    <a:pt x="254762" y="33591"/>
                  </a:lnTo>
                  <a:lnTo>
                    <a:pt x="161963" y="66662"/>
                  </a:lnTo>
                  <a:lnTo>
                    <a:pt x="101219" y="118922"/>
                  </a:lnTo>
                  <a:lnTo>
                    <a:pt x="37084" y="210058"/>
                  </a:lnTo>
                  <a:lnTo>
                    <a:pt x="10668" y="262978"/>
                  </a:lnTo>
                  <a:lnTo>
                    <a:pt x="0" y="313842"/>
                  </a:lnTo>
                  <a:lnTo>
                    <a:pt x="1612" y="361467"/>
                  </a:lnTo>
                  <a:lnTo>
                    <a:pt x="12065" y="404634"/>
                  </a:lnTo>
                  <a:lnTo>
                    <a:pt x="27863" y="442137"/>
                  </a:lnTo>
                  <a:lnTo>
                    <a:pt x="45567" y="472770"/>
                  </a:lnTo>
                  <a:lnTo>
                    <a:pt x="61696" y="495350"/>
                  </a:lnTo>
                  <a:lnTo>
                    <a:pt x="297929" y="176504"/>
                  </a:lnTo>
                  <a:lnTo>
                    <a:pt x="118910" y="523684"/>
                  </a:lnTo>
                  <a:lnTo>
                    <a:pt x="153885" y="528624"/>
                  </a:lnTo>
                  <a:lnTo>
                    <a:pt x="195021" y="529272"/>
                  </a:lnTo>
                  <a:lnTo>
                    <a:pt x="239674" y="522706"/>
                  </a:lnTo>
                  <a:lnTo>
                    <a:pt x="285203" y="505993"/>
                  </a:lnTo>
                  <a:lnTo>
                    <a:pt x="328968" y="476199"/>
                  </a:lnTo>
                  <a:lnTo>
                    <a:pt x="368338" y="430415"/>
                  </a:lnTo>
                  <a:lnTo>
                    <a:pt x="419290" y="297294"/>
                  </a:lnTo>
                  <a:lnTo>
                    <a:pt x="430441" y="156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latin typeface="Calibri 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082448" y="754907"/>
            <a:ext cx="849207" cy="85170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 marR="3387" indent="-423" algn="ctr">
              <a:lnSpc>
                <a:spcPct val="101899"/>
              </a:lnSpc>
              <a:spcBef>
                <a:spcPts val="70"/>
              </a:spcBef>
            </a:pPr>
            <a:r>
              <a:rPr sz="900" b="1" spc="-20" dirty="0">
                <a:solidFill>
                  <a:srgbClr val="153B0D"/>
                </a:solidFill>
                <a:latin typeface="Calibri "/>
                <a:cs typeface="Verdana"/>
              </a:rPr>
              <a:t>Sposób  </a:t>
            </a:r>
            <a:r>
              <a:rPr sz="900" b="1" spc="-40" dirty="0">
                <a:solidFill>
                  <a:srgbClr val="153B0D"/>
                </a:solidFill>
                <a:latin typeface="Calibri "/>
                <a:cs typeface="Verdana"/>
              </a:rPr>
              <a:t>p</a:t>
            </a:r>
            <a:r>
              <a:rPr sz="900" b="1" spc="-20" dirty="0">
                <a:solidFill>
                  <a:srgbClr val="153B0D"/>
                </a:solidFill>
                <a:latin typeface="Calibri "/>
                <a:cs typeface="Verdana"/>
              </a:rPr>
              <a:t>o</a:t>
            </a:r>
            <a:r>
              <a:rPr sz="900" b="1" spc="-7" dirty="0">
                <a:solidFill>
                  <a:srgbClr val="153B0D"/>
                </a:solidFill>
                <a:latin typeface="Calibri "/>
                <a:cs typeface="Verdana"/>
              </a:rPr>
              <a:t>s</a:t>
            </a:r>
            <a:r>
              <a:rPr sz="900" b="1" spc="-60" dirty="0">
                <a:solidFill>
                  <a:srgbClr val="153B0D"/>
                </a:solidFill>
                <a:latin typeface="Calibri "/>
                <a:cs typeface="Verdana"/>
              </a:rPr>
              <a:t>t</a:t>
            </a:r>
            <a:r>
              <a:rPr sz="900" b="1" spc="-10" dirty="0">
                <a:solidFill>
                  <a:srgbClr val="153B0D"/>
                </a:solidFill>
                <a:latin typeface="Calibri "/>
                <a:cs typeface="Verdana"/>
              </a:rPr>
              <a:t>ę</a:t>
            </a:r>
            <a:r>
              <a:rPr sz="900" b="1" spc="-40" dirty="0">
                <a:solidFill>
                  <a:srgbClr val="153B0D"/>
                </a:solidFill>
                <a:latin typeface="Calibri "/>
                <a:cs typeface="Verdana"/>
              </a:rPr>
              <a:t>p</a:t>
            </a:r>
            <a:r>
              <a:rPr sz="900" b="1" spc="-20" dirty="0">
                <a:solidFill>
                  <a:srgbClr val="153B0D"/>
                </a:solidFill>
                <a:latin typeface="Calibri "/>
                <a:cs typeface="Verdana"/>
              </a:rPr>
              <a:t>o</a:t>
            </a:r>
            <a:r>
              <a:rPr sz="900" b="1" spc="-103" dirty="0">
                <a:solidFill>
                  <a:srgbClr val="153B0D"/>
                </a:solidFill>
                <a:latin typeface="Calibri "/>
                <a:cs typeface="Verdana"/>
              </a:rPr>
              <a:t>w</a:t>
            </a:r>
            <a:r>
              <a:rPr sz="900" b="1" spc="-60" dirty="0">
                <a:solidFill>
                  <a:srgbClr val="153B0D"/>
                </a:solidFill>
                <a:latin typeface="Calibri "/>
                <a:cs typeface="Verdana"/>
              </a:rPr>
              <a:t>a</a:t>
            </a:r>
            <a:r>
              <a:rPr sz="900" b="1" spc="-87" dirty="0">
                <a:solidFill>
                  <a:srgbClr val="153B0D"/>
                </a:solidFill>
                <a:latin typeface="Calibri "/>
                <a:cs typeface="Verdana"/>
              </a:rPr>
              <a:t>n</a:t>
            </a:r>
            <a:r>
              <a:rPr sz="900" b="1" spc="-73" dirty="0">
                <a:solidFill>
                  <a:srgbClr val="153B0D"/>
                </a:solidFill>
                <a:latin typeface="Calibri "/>
                <a:cs typeface="Verdana"/>
              </a:rPr>
              <a:t>i</a:t>
            </a:r>
            <a:r>
              <a:rPr sz="900" b="1" spc="-37" dirty="0">
                <a:solidFill>
                  <a:srgbClr val="153B0D"/>
                </a:solidFill>
                <a:latin typeface="Calibri "/>
                <a:cs typeface="Verdana"/>
              </a:rPr>
              <a:t>a  </a:t>
            </a:r>
            <a:r>
              <a:rPr sz="900" b="1" spc="-23" dirty="0">
                <a:solidFill>
                  <a:srgbClr val="153B0D"/>
                </a:solidFill>
                <a:latin typeface="Calibri "/>
                <a:cs typeface="Verdana"/>
              </a:rPr>
              <a:t>z </a:t>
            </a:r>
            <a:r>
              <a:rPr sz="900" b="1" spc="-57" dirty="0">
                <a:solidFill>
                  <a:srgbClr val="153B0D"/>
                </a:solidFill>
                <a:latin typeface="Calibri "/>
                <a:cs typeface="Verdana"/>
              </a:rPr>
              <a:t>odpadami  </a:t>
            </a:r>
            <a:r>
              <a:rPr sz="900" b="1" spc="-40" dirty="0">
                <a:solidFill>
                  <a:srgbClr val="153B0D"/>
                </a:solidFill>
                <a:latin typeface="Calibri "/>
                <a:cs typeface="Verdana"/>
              </a:rPr>
              <a:t>zgodnie</a:t>
            </a:r>
            <a:endParaRPr sz="900" dirty="0">
              <a:latin typeface="Calibri "/>
              <a:cs typeface="Verdana"/>
            </a:endParaRPr>
          </a:p>
          <a:p>
            <a:pPr marL="8467" marR="3387" indent="-423" algn="ctr">
              <a:lnSpc>
                <a:spcPct val="101899"/>
              </a:lnSpc>
            </a:pPr>
            <a:r>
              <a:rPr sz="900" b="1" spc="-23" dirty="0">
                <a:solidFill>
                  <a:srgbClr val="153B0D"/>
                </a:solidFill>
                <a:latin typeface="Calibri "/>
                <a:cs typeface="Verdana"/>
              </a:rPr>
              <a:t>z </a:t>
            </a:r>
            <a:r>
              <a:rPr sz="900" b="1" spc="-60" dirty="0" err="1">
                <a:solidFill>
                  <a:srgbClr val="153B0D"/>
                </a:solidFill>
                <a:latin typeface="Calibri "/>
                <a:cs typeface="Verdana"/>
              </a:rPr>
              <a:t>hierarchią</a:t>
            </a:r>
            <a:r>
              <a:rPr sz="900" b="1" spc="-60" dirty="0">
                <a:solidFill>
                  <a:srgbClr val="153B0D"/>
                </a:solidFill>
                <a:latin typeface="Calibri "/>
                <a:cs typeface="Verdana"/>
              </a:rPr>
              <a:t> </a:t>
            </a:r>
            <a:r>
              <a:rPr sz="900" b="1" spc="-20" dirty="0" err="1">
                <a:solidFill>
                  <a:srgbClr val="153B0D"/>
                </a:solidFill>
                <a:latin typeface="Calibri "/>
                <a:cs typeface="Verdana"/>
              </a:rPr>
              <a:t>o</a:t>
            </a:r>
            <a:r>
              <a:rPr sz="900" b="1" spc="-7" dirty="0" err="1">
                <a:solidFill>
                  <a:srgbClr val="153B0D"/>
                </a:solidFill>
                <a:latin typeface="Calibri "/>
                <a:cs typeface="Verdana"/>
              </a:rPr>
              <a:t>s</a:t>
            </a:r>
            <a:r>
              <a:rPr sz="900" b="1" spc="-60" dirty="0" err="1">
                <a:solidFill>
                  <a:srgbClr val="153B0D"/>
                </a:solidFill>
                <a:latin typeface="Calibri "/>
                <a:cs typeface="Verdana"/>
              </a:rPr>
              <a:t>t</a:t>
            </a:r>
            <a:r>
              <a:rPr sz="900" b="1" spc="-10" dirty="0" err="1">
                <a:solidFill>
                  <a:srgbClr val="153B0D"/>
                </a:solidFill>
                <a:latin typeface="Calibri "/>
                <a:cs typeface="Verdana"/>
              </a:rPr>
              <a:t>ę</a:t>
            </a:r>
            <a:r>
              <a:rPr sz="900" b="1" spc="-40" dirty="0" err="1">
                <a:solidFill>
                  <a:srgbClr val="153B0D"/>
                </a:solidFill>
                <a:latin typeface="Calibri "/>
                <a:cs typeface="Verdana"/>
              </a:rPr>
              <a:t>p</a:t>
            </a:r>
            <a:r>
              <a:rPr sz="900" b="1" spc="-20" dirty="0" err="1">
                <a:solidFill>
                  <a:srgbClr val="153B0D"/>
                </a:solidFill>
                <a:latin typeface="Calibri "/>
                <a:cs typeface="Verdana"/>
              </a:rPr>
              <a:t>o</a:t>
            </a:r>
            <a:r>
              <a:rPr sz="900" b="1" spc="-103" dirty="0" err="1">
                <a:solidFill>
                  <a:srgbClr val="153B0D"/>
                </a:solidFill>
                <a:latin typeface="Calibri "/>
                <a:cs typeface="Verdana"/>
              </a:rPr>
              <a:t>w</a:t>
            </a:r>
            <a:r>
              <a:rPr sz="900" b="1" spc="-60" dirty="0" err="1">
                <a:solidFill>
                  <a:srgbClr val="153B0D"/>
                </a:solidFill>
                <a:latin typeface="Calibri "/>
                <a:cs typeface="Verdana"/>
              </a:rPr>
              <a:t>a</a:t>
            </a:r>
            <a:r>
              <a:rPr sz="900" b="1" spc="-87" dirty="0" err="1">
                <a:solidFill>
                  <a:srgbClr val="153B0D"/>
                </a:solidFill>
                <a:latin typeface="Calibri "/>
                <a:cs typeface="Verdana"/>
              </a:rPr>
              <a:t>n</a:t>
            </a:r>
            <a:r>
              <a:rPr sz="900" b="1" spc="-73" dirty="0" err="1">
                <a:solidFill>
                  <a:srgbClr val="153B0D"/>
                </a:solidFill>
                <a:latin typeface="Calibri "/>
                <a:cs typeface="Verdana"/>
              </a:rPr>
              <a:t>i</a:t>
            </a:r>
            <a:r>
              <a:rPr sz="900" b="1" spc="-37" dirty="0" err="1">
                <a:solidFill>
                  <a:srgbClr val="153B0D"/>
                </a:solidFill>
                <a:latin typeface="Calibri "/>
                <a:cs typeface="Verdana"/>
              </a:rPr>
              <a:t>a</a:t>
            </a:r>
            <a:r>
              <a:rPr sz="900" b="1" spc="-37" dirty="0">
                <a:solidFill>
                  <a:srgbClr val="153B0D"/>
                </a:solidFill>
                <a:latin typeface="Calibri "/>
                <a:cs typeface="Verdana"/>
              </a:rPr>
              <a:t>  </a:t>
            </a:r>
            <a:r>
              <a:rPr sz="900" b="1" spc="-23" dirty="0">
                <a:solidFill>
                  <a:srgbClr val="153B0D"/>
                </a:solidFill>
                <a:latin typeface="Calibri "/>
                <a:cs typeface="Verdana"/>
              </a:rPr>
              <a:t>z</a:t>
            </a:r>
            <a:r>
              <a:rPr sz="900" b="1" spc="-73" dirty="0">
                <a:solidFill>
                  <a:srgbClr val="153B0D"/>
                </a:solidFill>
                <a:latin typeface="Calibri "/>
                <a:cs typeface="Verdana"/>
              </a:rPr>
              <a:t> </a:t>
            </a:r>
            <a:r>
              <a:rPr sz="900" b="1" spc="-57" dirty="0">
                <a:solidFill>
                  <a:srgbClr val="153B0D"/>
                </a:solidFill>
                <a:latin typeface="Calibri "/>
                <a:cs typeface="Verdana"/>
              </a:rPr>
              <a:t>odpadami</a:t>
            </a:r>
            <a:endParaRPr sz="900" dirty="0">
              <a:latin typeface="Calibri 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996" y="3890450"/>
            <a:ext cx="1921510" cy="1192634"/>
          </a:xfrm>
          <a:prstGeom prst="rect">
            <a:avLst/>
          </a:prstGeom>
          <a:ln w="3945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14976" marR="306085" indent="-423" algn="ctr">
              <a:lnSpc>
                <a:spcPts val="1653"/>
              </a:lnSpc>
              <a:spcBef>
                <a:spcPts val="1023"/>
              </a:spcBef>
            </a:pPr>
            <a:endParaRPr lang="pl-PL" sz="1733" dirty="0">
              <a:latin typeface="Calibri "/>
              <a:cs typeface="Times New Roman"/>
            </a:endParaRPr>
          </a:p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 err="1">
                <a:latin typeface="Calibri  "/>
              </a:rPr>
              <a:t>Wielkość</a:t>
            </a:r>
            <a:r>
              <a:rPr sz="1600" spc="-40" dirty="0">
                <a:latin typeface="Calibri  "/>
              </a:rPr>
              <a:t>  wytworzonych  odpadów</a:t>
            </a: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lang="pl-PL" sz="1600" spc="-40" dirty="0">
                <a:latin typeface="Calibri  "/>
              </a:rPr>
              <a:t>(t)</a:t>
            </a:r>
            <a:endParaRPr sz="1600" spc="-40" dirty="0">
              <a:latin typeface="Calibri  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96661" y="3434080"/>
            <a:ext cx="2107128" cy="1564724"/>
          </a:xfrm>
          <a:prstGeom prst="rect">
            <a:avLst/>
          </a:prstGeom>
          <a:ln w="3945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pl-PL"/>
            </a:defPPr>
            <a:lvl1pPr marL="314976" marR="306085" indent="-423" algn="ctr">
              <a:lnSpc>
                <a:spcPts val="1653"/>
              </a:lnSpc>
              <a:spcBef>
                <a:spcPts val="1023"/>
              </a:spcBef>
              <a:defRPr sz="1733">
                <a:latin typeface="Calibri "/>
                <a:cs typeface="Times New Roman"/>
              </a:defRPr>
            </a:lvl1pPr>
          </a:lstStyle>
          <a:p>
            <a:endParaRPr dirty="0"/>
          </a:p>
          <a:p>
            <a:endParaRPr dirty="0"/>
          </a:p>
          <a:p>
            <a:r>
              <a:rPr dirty="0"/>
              <a:t>Ilość odpadów  ponownie  wykorzystanych  (t)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133422" y="3422373"/>
            <a:ext cx="1921510" cy="1020664"/>
          </a:xfrm>
          <a:prstGeom prst="rect">
            <a:avLst/>
          </a:prstGeom>
          <a:ln w="3945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pl-PL"/>
            </a:defPPr>
            <a:lvl1pPr marL="314976" marR="306085" indent="-423" algn="ctr">
              <a:lnSpc>
                <a:spcPts val="1653"/>
              </a:lnSpc>
              <a:spcBef>
                <a:spcPts val="1023"/>
              </a:spcBef>
              <a:defRPr sz="1733">
                <a:latin typeface="Calibri "/>
                <a:cs typeface="Times New Roman"/>
              </a:defRPr>
            </a:lvl1pPr>
          </a:lstStyle>
          <a:p>
            <a:endParaRPr dirty="0"/>
          </a:p>
          <a:p>
            <a:endParaRPr dirty="0"/>
          </a:p>
          <a:p>
            <a:r>
              <a:rPr dirty="0"/>
              <a:t>Ilość odpadów  poddana  recyklingowi  (t)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77087" y="3422373"/>
            <a:ext cx="1921510" cy="1523366"/>
          </a:xfrm>
          <a:prstGeom prst="rect">
            <a:avLst/>
          </a:prstGeom>
          <a:ln w="3945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pl-PL"/>
            </a:defPPr>
            <a:lvl1pPr marL="314976" marR="306085" indent="-423" algn="ctr">
              <a:lnSpc>
                <a:spcPts val="1653"/>
              </a:lnSpc>
              <a:spcBef>
                <a:spcPts val="1023"/>
              </a:spcBef>
              <a:defRPr sz="1733">
                <a:latin typeface="Calibri "/>
                <a:cs typeface="Times New Roman"/>
              </a:defRPr>
            </a:lvl1pPr>
          </a:lstStyle>
          <a:p>
            <a:endParaRPr dirty="0"/>
          </a:p>
          <a:p>
            <a:endParaRPr dirty="0"/>
          </a:p>
          <a:p>
            <a:r>
              <a:rPr dirty="0"/>
              <a:t>Ilość odpadów  poddana innym  procesom  odzysku</a:t>
            </a:r>
          </a:p>
          <a:p>
            <a:r>
              <a:rPr dirty="0"/>
              <a:t>(t)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403740" y="3429000"/>
            <a:ext cx="2355461" cy="1564531"/>
          </a:xfrm>
          <a:prstGeom prst="rect">
            <a:avLst/>
          </a:prstGeom>
          <a:ln w="3945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pl-PL"/>
            </a:defPPr>
            <a:lvl1pPr marL="314976" marR="306085" indent="-423" algn="ctr">
              <a:lnSpc>
                <a:spcPts val="1653"/>
              </a:lnSpc>
              <a:spcBef>
                <a:spcPts val="1023"/>
              </a:spcBef>
              <a:defRPr sz="1733">
                <a:latin typeface="Calibri "/>
                <a:cs typeface="Times New Roman"/>
              </a:defRPr>
            </a:lvl1pPr>
          </a:lstStyle>
          <a:p>
            <a:endParaRPr dirty="0"/>
          </a:p>
          <a:p>
            <a:endParaRPr dirty="0"/>
          </a:p>
          <a:p>
            <a:r>
              <a:rPr dirty="0"/>
              <a:t>Ilość odpadów  poddana  unieszkodliwieniu  (t)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3A1A13AB-1957-4D06-B213-4B2D1CBF380B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środowiskowe (2)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50621" y="1975465"/>
            <a:ext cx="2004907" cy="2906183"/>
            <a:chOff x="825931" y="2963196"/>
            <a:chExt cx="3007360" cy="4359275"/>
          </a:xfrm>
        </p:grpSpPr>
        <p:sp>
          <p:nvSpPr>
            <p:cNvPr id="5" name="object 5"/>
            <p:cNvSpPr/>
            <p:nvPr/>
          </p:nvSpPr>
          <p:spPr>
            <a:xfrm>
              <a:off x="825919" y="3854385"/>
              <a:ext cx="3007360" cy="3468370"/>
            </a:xfrm>
            <a:custGeom>
              <a:avLst/>
              <a:gdLst/>
              <a:ahLst/>
              <a:cxnLst/>
              <a:rect l="l" t="t" r="r" b="b"/>
              <a:pathLst>
                <a:path w="3007360" h="3468370">
                  <a:moveTo>
                    <a:pt x="3006864" y="367652"/>
                  </a:moveTo>
                  <a:lnTo>
                    <a:pt x="3003981" y="321614"/>
                  </a:lnTo>
                  <a:lnTo>
                    <a:pt x="2995599" y="277266"/>
                  </a:lnTo>
                  <a:lnTo>
                    <a:pt x="2982036" y="234937"/>
                  </a:lnTo>
                  <a:lnTo>
                    <a:pt x="2963659" y="194995"/>
                  </a:lnTo>
                  <a:lnTo>
                    <a:pt x="2940824" y="157784"/>
                  </a:lnTo>
                  <a:lnTo>
                    <a:pt x="2913862" y="123647"/>
                  </a:lnTo>
                  <a:lnTo>
                    <a:pt x="2883128" y="92925"/>
                  </a:lnTo>
                  <a:lnTo>
                    <a:pt x="2848965" y="65989"/>
                  </a:lnTo>
                  <a:lnTo>
                    <a:pt x="2811729" y="43154"/>
                  </a:lnTo>
                  <a:lnTo>
                    <a:pt x="2771775" y="24803"/>
                  </a:lnTo>
                  <a:lnTo>
                    <a:pt x="2729446" y="11252"/>
                  </a:lnTo>
                  <a:lnTo>
                    <a:pt x="2685097" y="2870"/>
                  </a:lnTo>
                  <a:lnTo>
                    <a:pt x="2639060" y="0"/>
                  </a:lnTo>
                  <a:lnTo>
                    <a:pt x="367804" y="0"/>
                  </a:lnTo>
                  <a:lnTo>
                    <a:pt x="321767" y="2870"/>
                  </a:lnTo>
                  <a:lnTo>
                    <a:pt x="277418" y="11264"/>
                  </a:lnTo>
                  <a:lnTo>
                    <a:pt x="235089" y="24815"/>
                  </a:lnTo>
                  <a:lnTo>
                    <a:pt x="195135" y="43180"/>
                  </a:lnTo>
                  <a:lnTo>
                    <a:pt x="157899" y="66027"/>
                  </a:lnTo>
                  <a:lnTo>
                    <a:pt x="123748" y="92989"/>
                  </a:lnTo>
                  <a:lnTo>
                    <a:pt x="93002" y="123723"/>
                  </a:lnTo>
                  <a:lnTo>
                    <a:pt x="66040" y="157873"/>
                  </a:lnTo>
                  <a:lnTo>
                    <a:pt x="43205" y="195097"/>
                  </a:lnTo>
                  <a:lnTo>
                    <a:pt x="24828" y="235051"/>
                  </a:lnTo>
                  <a:lnTo>
                    <a:pt x="11264" y="277380"/>
                  </a:lnTo>
                  <a:lnTo>
                    <a:pt x="2882" y="321741"/>
                  </a:lnTo>
                  <a:lnTo>
                    <a:pt x="0" y="367779"/>
                  </a:lnTo>
                  <a:lnTo>
                    <a:pt x="0" y="3100400"/>
                  </a:lnTo>
                  <a:lnTo>
                    <a:pt x="2882" y="3146425"/>
                  </a:lnTo>
                  <a:lnTo>
                    <a:pt x="11264" y="3190786"/>
                  </a:lnTo>
                  <a:lnTo>
                    <a:pt x="24828" y="3233102"/>
                  </a:lnTo>
                  <a:lnTo>
                    <a:pt x="43205" y="3273044"/>
                  </a:lnTo>
                  <a:lnTo>
                    <a:pt x="66040" y="3310255"/>
                  </a:lnTo>
                  <a:lnTo>
                    <a:pt x="93002" y="3344392"/>
                  </a:lnTo>
                  <a:lnTo>
                    <a:pt x="123748" y="3375114"/>
                  </a:lnTo>
                  <a:lnTo>
                    <a:pt x="157899" y="3402063"/>
                  </a:lnTo>
                  <a:lnTo>
                    <a:pt x="195135" y="3424885"/>
                  </a:lnTo>
                  <a:lnTo>
                    <a:pt x="235089" y="3443249"/>
                  </a:lnTo>
                  <a:lnTo>
                    <a:pt x="277418" y="3456787"/>
                  </a:lnTo>
                  <a:lnTo>
                    <a:pt x="321767" y="3465169"/>
                  </a:lnTo>
                  <a:lnTo>
                    <a:pt x="367804" y="3468052"/>
                  </a:lnTo>
                  <a:lnTo>
                    <a:pt x="2639060" y="3468052"/>
                  </a:lnTo>
                  <a:lnTo>
                    <a:pt x="2685097" y="3465169"/>
                  </a:lnTo>
                  <a:lnTo>
                    <a:pt x="2729446" y="3456787"/>
                  </a:lnTo>
                  <a:lnTo>
                    <a:pt x="2771775" y="3443249"/>
                  </a:lnTo>
                  <a:lnTo>
                    <a:pt x="2811729" y="3424885"/>
                  </a:lnTo>
                  <a:lnTo>
                    <a:pt x="2848965" y="3402063"/>
                  </a:lnTo>
                  <a:lnTo>
                    <a:pt x="2883128" y="3375114"/>
                  </a:lnTo>
                  <a:lnTo>
                    <a:pt x="2913862" y="3344392"/>
                  </a:lnTo>
                  <a:lnTo>
                    <a:pt x="2940824" y="3310255"/>
                  </a:lnTo>
                  <a:lnTo>
                    <a:pt x="2963659" y="3273044"/>
                  </a:lnTo>
                  <a:lnTo>
                    <a:pt x="2982036" y="3233102"/>
                  </a:lnTo>
                  <a:lnTo>
                    <a:pt x="2995599" y="3190786"/>
                  </a:lnTo>
                  <a:lnTo>
                    <a:pt x="3003981" y="3146425"/>
                  </a:lnTo>
                  <a:lnTo>
                    <a:pt x="3006864" y="3100400"/>
                  </a:lnTo>
                  <a:lnTo>
                    <a:pt x="3006864" y="367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609610" y="2963201"/>
              <a:ext cx="1437005" cy="1438910"/>
            </a:xfrm>
            <a:custGeom>
              <a:avLst/>
              <a:gdLst/>
              <a:ahLst/>
              <a:cxnLst/>
              <a:rect l="l" t="t" r="r" b="b"/>
              <a:pathLst>
                <a:path w="1437005" h="1438910">
                  <a:moveTo>
                    <a:pt x="1436941" y="719429"/>
                  </a:moveTo>
                  <a:lnTo>
                    <a:pt x="1435074" y="666546"/>
                  </a:lnTo>
                  <a:lnTo>
                    <a:pt x="1429131" y="613841"/>
                  </a:lnTo>
                  <a:lnTo>
                    <a:pt x="1419479" y="561759"/>
                  </a:lnTo>
                  <a:lnTo>
                    <a:pt x="1405991" y="510578"/>
                  </a:lnTo>
                  <a:lnTo>
                    <a:pt x="1388808" y="460514"/>
                  </a:lnTo>
                  <a:lnTo>
                    <a:pt x="1367980" y="411911"/>
                  </a:lnTo>
                  <a:lnTo>
                    <a:pt x="1343533" y="364845"/>
                  </a:lnTo>
                  <a:lnTo>
                    <a:pt x="1315783" y="319760"/>
                  </a:lnTo>
                  <a:lnTo>
                    <a:pt x="1284782" y="276923"/>
                  </a:lnTo>
                  <a:lnTo>
                    <a:pt x="1250797" y="236308"/>
                  </a:lnTo>
                  <a:lnTo>
                    <a:pt x="1213840" y="198437"/>
                  </a:lnTo>
                  <a:lnTo>
                    <a:pt x="1174191" y="163372"/>
                  </a:lnTo>
                  <a:lnTo>
                    <a:pt x="1132192" y="131305"/>
                  </a:lnTo>
                  <a:lnTo>
                    <a:pt x="1087729" y="102438"/>
                  </a:lnTo>
                  <a:lnTo>
                    <a:pt x="1041463" y="76822"/>
                  </a:lnTo>
                  <a:lnTo>
                    <a:pt x="993406" y="54749"/>
                  </a:lnTo>
                  <a:lnTo>
                    <a:pt x="943838" y="36334"/>
                  </a:lnTo>
                  <a:lnTo>
                    <a:pt x="893102" y="21615"/>
                  </a:lnTo>
                  <a:lnTo>
                    <a:pt x="841324" y="10553"/>
                  </a:lnTo>
                  <a:lnTo>
                    <a:pt x="788885" y="3429"/>
                  </a:lnTo>
                  <a:lnTo>
                    <a:pt x="736079" y="215"/>
                  </a:lnTo>
                  <a:lnTo>
                    <a:pt x="718477" y="0"/>
                  </a:lnTo>
                  <a:lnTo>
                    <a:pt x="700811" y="203"/>
                  </a:lnTo>
                  <a:lnTo>
                    <a:pt x="648055" y="3429"/>
                  </a:lnTo>
                  <a:lnTo>
                    <a:pt x="595630" y="10629"/>
                  </a:lnTo>
                  <a:lnTo>
                    <a:pt x="543852" y="21564"/>
                  </a:lnTo>
                  <a:lnTo>
                    <a:pt x="493102" y="36334"/>
                  </a:lnTo>
                  <a:lnTo>
                    <a:pt x="443547" y="54749"/>
                  </a:lnTo>
                  <a:lnTo>
                    <a:pt x="395528" y="76822"/>
                  </a:lnTo>
                  <a:lnTo>
                    <a:pt x="349123" y="102438"/>
                  </a:lnTo>
                  <a:lnTo>
                    <a:pt x="304825" y="131318"/>
                  </a:lnTo>
                  <a:lnTo>
                    <a:pt x="262750" y="163372"/>
                  </a:lnTo>
                  <a:lnTo>
                    <a:pt x="223088" y="198424"/>
                  </a:lnTo>
                  <a:lnTo>
                    <a:pt x="186194" y="236359"/>
                  </a:lnTo>
                  <a:lnTo>
                    <a:pt x="152120" y="276847"/>
                  </a:lnTo>
                  <a:lnTo>
                    <a:pt x="121158" y="319760"/>
                  </a:lnTo>
                  <a:lnTo>
                    <a:pt x="93421" y="364921"/>
                  </a:lnTo>
                  <a:lnTo>
                    <a:pt x="68973" y="411861"/>
                  </a:lnTo>
                  <a:lnTo>
                    <a:pt x="48133" y="460514"/>
                  </a:lnTo>
                  <a:lnTo>
                    <a:pt x="30962" y="510578"/>
                  </a:lnTo>
                  <a:lnTo>
                    <a:pt x="17526" y="561759"/>
                  </a:lnTo>
                  <a:lnTo>
                    <a:pt x="7721" y="613841"/>
                  </a:lnTo>
                  <a:lnTo>
                    <a:pt x="1930" y="666546"/>
                  </a:lnTo>
                  <a:lnTo>
                    <a:pt x="0" y="719429"/>
                  </a:lnTo>
                  <a:lnTo>
                    <a:pt x="203" y="737057"/>
                  </a:lnTo>
                  <a:lnTo>
                    <a:pt x="3429" y="789927"/>
                  </a:lnTo>
                  <a:lnTo>
                    <a:pt x="10617" y="842441"/>
                  </a:lnTo>
                  <a:lnTo>
                    <a:pt x="21539" y="894283"/>
                  </a:lnTo>
                  <a:lnTo>
                    <a:pt x="36283" y="945095"/>
                  </a:lnTo>
                  <a:lnTo>
                    <a:pt x="54686" y="994714"/>
                  </a:lnTo>
                  <a:lnTo>
                    <a:pt x="76720" y="1042797"/>
                  </a:lnTo>
                  <a:lnTo>
                    <a:pt x="102311" y="1089266"/>
                  </a:lnTo>
                  <a:lnTo>
                    <a:pt x="131152" y="1133627"/>
                  </a:lnTo>
                  <a:lnTo>
                    <a:pt x="163156" y="1175753"/>
                  </a:lnTo>
                  <a:lnTo>
                    <a:pt x="198158" y="1215466"/>
                  </a:lnTo>
                  <a:lnTo>
                    <a:pt x="236042" y="1252397"/>
                  </a:lnTo>
                  <a:lnTo>
                    <a:pt x="276479" y="1286535"/>
                  </a:lnTo>
                  <a:lnTo>
                    <a:pt x="319341" y="1317523"/>
                  </a:lnTo>
                  <a:lnTo>
                    <a:pt x="364439" y="1345311"/>
                  </a:lnTo>
                  <a:lnTo>
                    <a:pt x="411314" y="1369783"/>
                  </a:lnTo>
                  <a:lnTo>
                    <a:pt x="459905" y="1390650"/>
                  </a:lnTo>
                  <a:lnTo>
                    <a:pt x="509892" y="1407845"/>
                  </a:lnTo>
                  <a:lnTo>
                    <a:pt x="561009" y="1421307"/>
                  </a:lnTo>
                  <a:lnTo>
                    <a:pt x="613029" y="1431112"/>
                  </a:lnTo>
                  <a:lnTo>
                    <a:pt x="665657" y="1436916"/>
                  </a:lnTo>
                  <a:lnTo>
                    <a:pt x="718477" y="1438846"/>
                  </a:lnTo>
                  <a:lnTo>
                    <a:pt x="736079" y="1438656"/>
                  </a:lnTo>
                  <a:lnTo>
                    <a:pt x="788885" y="1435417"/>
                  </a:lnTo>
                  <a:lnTo>
                    <a:pt x="841324" y="1428216"/>
                  </a:lnTo>
                  <a:lnTo>
                    <a:pt x="893102" y="1417281"/>
                  </a:lnTo>
                  <a:lnTo>
                    <a:pt x="943838" y="1402511"/>
                  </a:lnTo>
                  <a:lnTo>
                    <a:pt x="993406" y="1384096"/>
                  </a:lnTo>
                  <a:lnTo>
                    <a:pt x="1041412" y="1362036"/>
                  </a:lnTo>
                  <a:lnTo>
                    <a:pt x="1087831" y="1336408"/>
                  </a:lnTo>
                  <a:lnTo>
                    <a:pt x="1132128" y="1307528"/>
                  </a:lnTo>
                  <a:lnTo>
                    <a:pt x="1174191" y="1275473"/>
                  </a:lnTo>
                  <a:lnTo>
                    <a:pt x="1213853" y="1240421"/>
                  </a:lnTo>
                  <a:lnTo>
                    <a:pt x="1250746" y="1202486"/>
                  </a:lnTo>
                  <a:lnTo>
                    <a:pt x="1284833" y="1161999"/>
                  </a:lnTo>
                  <a:lnTo>
                    <a:pt x="1315783" y="1119085"/>
                  </a:lnTo>
                  <a:lnTo>
                    <a:pt x="1343533" y="1073924"/>
                  </a:lnTo>
                  <a:lnTo>
                    <a:pt x="1367980" y="1026985"/>
                  </a:lnTo>
                  <a:lnTo>
                    <a:pt x="1388808" y="978331"/>
                  </a:lnTo>
                  <a:lnTo>
                    <a:pt x="1405991" y="928281"/>
                  </a:lnTo>
                  <a:lnTo>
                    <a:pt x="1419428" y="877100"/>
                  </a:lnTo>
                  <a:lnTo>
                    <a:pt x="1429219" y="825004"/>
                  </a:lnTo>
                  <a:lnTo>
                    <a:pt x="1435023" y="772299"/>
                  </a:lnTo>
                  <a:lnTo>
                    <a:pt x="1436941" y="719429"/>
                  </a:lnTo>
                  <a:close/>
                </a:path>
              </a:pathLst>
            </a:custGeom>
            <a:solidFill>
              <a:srgbClr val="153B0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1869567" y="3212197"/>
              <a:ext cx="922019" cy="789940"/>
            </a:xfrm>
            <a:custGeom>
              <a:avLst/>
              <a:gdLst/>
              <a:ahLst/>
              <a:cxnLst/>
              <a:rect l="l" t="t" r="r" b="b"/>
              <a:pathLst>
                <a:path w="922019" h="789939">
                  <a:moveTo>
                    <a:pt x="488886" y="647280"/>
                  </a:moveTo>
                  <a:lnTo>
                    <a:pt x="487705" y="629983"/>
                  </a:lnTo>
                  <a:lnTo>
                    <a:pt x="476021" y="615505"/>
                  </a:lnTo>
                  <a:lnTo>
                    <a:pt x="469074" y="612267"/>
                  </a:lnTo>
                  <a:lnTo>
                    <a:pt x="461416" y="611098"/>
                  </a:lnTo>
                  <a:lnTo>
                    <a:pt x="453745" y="611974"/>
                  </a:lnTo>
                  <a:lnTo>
                    <a:pt x="434162" y="640918"/>
                  </a:lnTo>
                  <a:lnTo>
                    <a:pt x="436270" y="653783"/>
                  </a:lnTo>
                  <a:lnTo>
                    <a:pt x="442315" y="663130"/>
                  </a:lnTo>
                  <a:lnTo>
                    <a:pt x="451815" y="668553"/>
                  </a:lnTo>
                  <a:lnTo>
                    <a:pt x="464350" y="669620"/>
                  </a:lnTo>
                  <a:lnTo>
                    <a:pt x="480720" y="662228"/>
                  </a:lnTo>
                  <a:lnTo>
                    <a:pt x="488886" y="647280"/>
                  </a:lnTo>
                  <a:close/>
                </a:path>
                <a:path w="922019" h="789939">
                  <a:moveTo>
                    <a:pt x="489635" y="335915"/>
                  </a:moveTo>
                  <a:lnTo>
                    <a:pt x="489140" y="296240"/>
                  </a:lnTo>
                  <a:lnTo>
                    <a:pt x="473494" y="258521"/>
                  </a:lnTo>
                  <a:lnTo>
                    <a:pt x="463588" y="253949"/>
                  </a:lnTo>
                  <a:lnTo>
                    <a:pt x="459155" y="253822"/>
                  </a:lnTo>
                  <a:lnTo>
                    <a:pt x="451027" y="257378"/>
                  </a:lnTo>
                  <a:lnTo>
                    <a:pt x="447611" y="258775"/>
                  </a:lnTo>
                  <a:lnTo>
                    <a:pt x="442531" y="262851"/>
                  </a:lnTo>
                  <a:lnTo>
                    <a:pt x="439483" y="266280"/>
                  </a:lnTo>
                  <a:lnTo>
                    <a:pt x="434162" y="272757"/>
                  </a:lnTo>
                  <a:lnTo>
                    <a:pt x="434251" y="495744"/>
                  </a:lnTo>
                  <a:lnTo>
                    <a:pt x="435711" y="538772"/>
                  </a:lnTo>
                  <a:lnTo>
                    <a:pt x="440258" y="554558"/>
                  </a:lnTo>
                  <a:lnTo>
                    <a:pt x="449630" y="559993"/>
                  </a:lnTo>
                  <a:lnTo>
                    <a:pt x="460794" y="562991"/>
                  </a:lnTo>
                  <a:lnTo>
                    <a:pt x="471335" y="561390"/>
                  </a:lnTo>
                  <a:lnTo>
                    <a:pt x="489191" y="517588"/>
                  </a:lnTo>
                  <a:lnTo>
                    <a:pt x="489623" y="477380"/>
                  </a:lnTo>
                  <a:lnTo>
                    <a:pt x="489635" y="335915"/>
                  </a:lnTo>
                  <a:close/>
                </a:path>
                <a:path w="922019" h="789939">
                  <a:moveTo>
                    <a:pt x="921600" y="789292"/>
                  </a:moveTo>
                  <a:lnTo>
                    <a:pt x="917638" y="782193"/>
                  </a:lnTo>
                  <a:lnTo>
                    <a:pt x="906145" y="762165"/>
                  </a:lnTo>
                  <a:lnTo>
                    <a:pt x="890333" y="734796"/>
                  </a:lnTo>
                  <a:lnTo>
                    <a:pt x="824293" y="621284"/>
                  </a:lnTo>
                  <a:lnTo>
                    <a:pt x="824293" y="732256"/>
                  </a:lnTo>
                  <a:lnTo>
                    <a:pt x="820407" y="733082"/>
                  </a:lnTo>
                  <a:lnTo>
                    <a:pt x="805942" y="733704"/>
                  </a:lnTo>
                  <a:lnTo>
                    <a:pt x="544271" y="734542"/>
                  </a:lnTo>
                  <a:lnTo>
                    <a:pt x="106476" y="734199"/>
                  </a:lnTo>
                  <a:lnTo>
                    <a:pt x="96812" y="734034"/>
                  </a:lnTo>
                  <a:lnTo>
                    <a:pt x="102438" y="724179"/>
                  </a:lnTo>
                  <a:lnTo>
                    <a:pt x="435686" y="151434"/>
                  </a:lnTo>
                  <a:lnTo>
                    <a:pt x="459549" y="112903"/>
                  </a:lnTo>
                  <a:lnTo>
                    <a:pt x="462064" y="110147"/>
                  </a:lnTo>
                  <a:lnTo>
                    <a:pt x="467156" y="118706"/>
                  </a:lnTo>
                  <a:lnTo>
                    <a:pt x="805459" y="699516"/>
                  </a:lnTo>
                  <a:lnTo>
                    <a:pt x="819264" y="723430"/>
                  </a:lnTo>
                  <a:lnTo>
                    <a:pt x="824293" y="732256"/>
                  </a:lnTo>
                  <a:lnTo>
                    <a:pt x="824293" y="621284"/>
                  </a:lnTo>
                  <a:lnTo>
                    <a:pt x="526948" y="110147"/>
                  </a:lnTo>
                  <a:lnTo>
                    <a:pt x="478739" y="27813"/>
                  </a:lnTo>
                  <a:lnTo>
                    <a:pt x="466737" y="7467"/>
                  </a:lnTo>
                  <a:lnTo>
                    <a:pt x="462191" y="0"/>
                  </a:lnTo>
                  <a:lnTo>
                    <a:pt x="455764" y="9182"/>
                  </a:lnTo>
                  <a:lnTo>
                    <a:pt x="439381" y="35902"/>
                  </a:lnTo>
                  <a:lnTo>
                    <a:pt x="415112" y="76657"/>
                  </a:lnTo>
                  <a:lnTo>
                    <a:pt x="385064" y="127927"/>
                  </a:lnTo>
                  <a:lnTo>
                    <a:pt x="384937" y="127927"/>
                  </a:lnTo>
                  <a:lnTo>
                    <a:pt x="32016" y="734034"/>
                  </a:lnTo>
                  <a:lnTo>
                    <a:pt x="0" y="789038"/>
                  </a:lnTo>
                  <a:lnTo>
                    <a:pt x="692505" y="789774"/>
                  </a:lnTo>
                  <a:lnTo>
                    <a:pt x="914019" y="789419"/>
                  </a:lnTo>
                  <a:lnTo>
                    <a:pt x="921600" y="789292"/>
                  </a:lnTo>
                  <a:close/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2780176" y="1975464"/>
            <a:ext cx="2004569" cy="2906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981511" y="1975464"/>
            <a:ext cx="2004569" cy="2906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225176" y="1975464"/>
            <a:ext cx="2004569" cy="2906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9500857" y="1975464"/>
            <a:ext cx="2004569" cy="2906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 txBox="1"/>
          <p:nvPr/>
        </p:nvSpPr>
        <p:spPr>
          <a:xfrm>
            <a:off x="721986" y="3158654"/>
            <a:ext cx="1662853" cy="974199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 err="1">
                <a:latin typeface="Calibri  "/>
              </a:rPr>
              <a:t>Ilość</a:t>
            </a:r>
            <a:r>
              <a:rPr sz="1600" spc="-40" dirty="0">
                <a:latin typeface="Calibri  "/>
              </a:rPr>
              <a:t> </a:t>
            </a:r>
            <a:r>
              <a:rPr sz="1600" spc="-40" dirty="0" err="1">
                <a:latin typeface="Calibri  "/>
              </a:rPr>
              <a:t>wytworzonych</a:t>
            </a:r>
            <a:r>
              <a:rPr sz="1600" spc="-40" dirty="0">
                <a:latin typeface="Calibri  "/>
              </a:rPr>
              <a:t>  odpadów  </a:t>
            </a:r>
            <a:r>
              <a:rPr sz="1600" spc="-40" dirty="0" err="1">
                <a:latin typeface="Calibri  "/>
              </a:rPr>
              <a:t>niebezpiecznych</a:t>
            </a:r>
            <a:r>
              <a:rPr sz="1600" spc="-40" dirty="0">
                <a:latin typeface="Calibri  "/>
              </a:rPr>
              <a:t> </a:t>
            </a:r>
            <a:endParaRPr lang="pl-PL" sz="1600" spc="-40" dirty="0">
              <a:latin typeface="Calibri  "/>
            </a:endParaRPr>
          </a:p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 (t)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5543" y="3158654"/>
            <a:ext cx="1434677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 wytworzonych  produktów  ubocznych  (Mg)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04975" y="3158654"/>
            <a:ext cx="1558713" cy="974199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Wielkość emisji  CO2 / wielkość  produkcji</a:t>
            </a: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(Mg)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38930" y="3158718"/>
            <a:ext cx="1377526" cy="486886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Ślad węglowy  (CO2 e/ Mg)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89492" y="3158654"/>
            <a:ext cx="1428327" cy="974199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Ślad   środowiskowy  LCA</a:t>
            </a:r>
          </a:p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(Pt/Mg)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A6900A0-C3FC-4BF2-8A19-3DBA4AD5D942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środowiskowe (3)</a:t>
            </a: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1E874D44-E8BA-4A56-AB27-389A0A5B2CCA}"/>
              </a:ext>
            </a:extLst>
          </p:cNvPr>
          <p:cNvSpPr/>
          <p:nvPr/>
        </p:nvSpPr>
        <p:spPr>
          <a:xfrm>
            <a:off x="-5740" y="6288120"/>
            <a:ext cx="12185650" cy="570265"/>
          </a:xfrm>
          <a:custGeom>
            <a:avLst/>
            <a:gdLst/>
            <a:ahLst/>
            <a:cxnLst/>
            <a:rect l="l" t="t" r="r" b="b"/>
            <a:pathLst>
              <a:path w="18278475" h="1417320">
                <a:moveTo>
                  <a:pt x="18278444" y="1414343"/>
                </a:moveTo>
                <a:lnTo>
                  <a:pt x="0" y="1414343"/>
                </a:lnTo>
                <a:lnTo>
                  <a:pt x="0" y="10"/>
                </a:lnTo>
                <a:lnTo>
                  <a:pt x="18278444" y="10"/>
                </a:lnTo>
                <a:lnTo>
                  <a:pt x="18278444" y="1414343"/>
                </a:lnTo>
                <a:close/>
              </a:path>
            </a:pathLst>
          </a:custGeom>
          <a:solidFill>
            <a:srgbClr val="93D83A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85982" y="2233846"/>
            <a:ext cx="2004569" cy="3052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5093715" y="2233846"/>
            <a:ext cx="2004569" cy="3052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8750263" y="2261607"/>
            <a:ext cx="2004569" cy="302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1638774" y="3285654"/>
            <a:ext cx="1699260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51649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Udział w  kosztach ogółem  kosztów  materiałowych i  energii [%]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26372" y="3285654"/>
            <a:ext cx="1739477" cy="717718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Kwota  zainwestowana w  projekty GOZ  [PLN]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03947" y="3285654"/>
            <a:ext cx="1697143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Udział opłat za  korzystanie ze  środowiska/kosz  ty ogółem [%]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FE91233-376E-4697-9795-67397E2394E6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ekonomiczne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72C9A540-46F9-4904-9FDA-068F9D3EF310}"/>
              </a:ext>
            </a:extLst>
          </p:cNvPr>
          <p:cNvSpPr/>
          <p:nvPr/>
        </p:nvSpPr>
        <p:spPr>
          <a:xfrm>
            <a:off x="-5740" y="6288120"/>
            <a:ext cx="12185650" cy="570265"/>
          </a:xfrm>
          <a:custGeom>
            <a:avLst/>
            <a:gdLst/>
            <a:ahLst/>
            <a:cxnLst/>
            <a:rect l="l" t="t" r="r" b="b"/>
            <a:pathLst>
              <a:path w="18278475" h="1417320">
                <a:moveTo>
                  <a:pt x="18278444" y="1414343"/>
                </a:moveTo>
                <a:lnTo>
                  <a:pt x="0" y="1414343"/>
                </a:lnTo>
                <a:lnTo>
                  <a:pt x="0" y="10"/>
                </a:lnTo>
                <a:lnTo>
                  <a:pt x="18278444" y="10"/>
                </a:lnTo>
                <a:lnTo>
                  <a:pt x="18278444" y="1414343"/>
                </a:lnTo>
                <a:close/>
              </a:path>
            </a:pathLst>
          </a:custGeom>
          <a:solidFill>
            <a:srgbClr val="58C7ED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16463" y="1812294"/>
            <a:ext cx="2004569" cy="307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3599370" y="1876683"/>
            <a:ext cx="2004569" cy="3026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44698" y="1805237"/>
            <a:ext cx="2004569" cy="3077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8966352" y="1876635"/>
            <a:ext cx="2004569" cy="3001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 txBox="1"/>
          <p:nvPr/>
        </p:nvSpPr>
        <p:spPr>
          <a:xfrm>
            <a:off x="1082057" y="2972422"/>
            <a:ext cx="1724660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Liczba  certyfikatów np.  EMAS, deklaracje  środowiskowe  itp. lub inne. [szt.]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09107" y="3012127"/>
            <a:ext cx="1433407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indent="51649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Liczba  uzyskanych  patentów GOZ  [szt.]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85927" y="3012127"/>
            <a:ext cx="1566333" cy="717718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Liczba osób  przeszkolonych  w zakresie GOZ  [szt.]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83248" y="2913841"/>
            <a:ext cx="1728470" cy="1178101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Inwestycje  przemysłowe w  celu wykorzystania  lub           zagospodarowania  odpadów [szt.]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142CF40-13E3-4CCF-9B75-7FBA8835AEB5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społeczno-innowacyjne (1)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A15B6F7D-E78E-48D7-92C5-593D12F6E0DB}"/>
              </a:ext>
            </a:extLst>
          </p:cNvPr>
          <p:cNvSpPr/>
          <p:nvPr/>
        </p:nvSpPr>
        <p:spPr>
          <a:xfrm>
            <a:off x="-5740" y="6288120"/>
            <a:ext cx="12185650" cy="570265"/>
          </a:xfrm>
          <a:custGeom>
            <a:avLst/>
            <a:gdLst/>
            <a:ahLst/>
            <a:cxnLst/>
            <a:rect l="l" t="t" r="r" b="b"/>
            <a:pathLst>
              <a:path w="18278475" h="1417320">
                <a:moveTo>
                  <a:pt x="18278444" y="1414343"/>
                </a:moveTo>
                <a:lnTo>
                  <a:pt x="0" y="1414343"/>
                </a:lnTo>
                <a:lnTo>
                  <a:pt x="0" y="10"/>
                </a:lnTo>
                <a:lnTo>
                  <a:pt x="18278444" y="10"/>
                </a:lnTo>
                <a:lnTo>
                  <a:pt x="18278444" y="1414343"/>
                </a:lnTo>
                <a:close/>
              </a:path>
            </a:pathLst>
          </a:custGeom>
          <a:solidFill>
            <a:srgbClr val="FC672B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6117" y="1746877"/>
            <a:ext cx="2004569" cy="3026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808321" y="1690825"/>
            <a:ext cx="2004569" cy="2976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8269300" y="1632388"/>
            <a:ext cx="2004569" cy="303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1742203" y="2972422"/>
            <a:ext cx="1313603" cy="717718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044" marR="3387" indent="5207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Posiadanie  strategii GOZ  [tak/nie]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97426" y="2972422"/>
            <a:ext cx="1648037" cy="948551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8044" marR="3387" indent="5207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Zamówienia  inwestycyjne  dostosowane do  GOZ [%]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19373" y="2629219"/>
            <a:ext cx="1705187" cy="1408933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8044" marR="3387" indent="52073" algn="ctr">
              <a:lnSpc>
                <a:spcPts val="1753"/>
              </a:lnSpc>
              <a:spcBef>
                <a:spcPts val="197"/>
              </a:spcBef>
            </a:pPr>
            <a:r>
              <a:rPr sz="1600" spc="-40" dirty="0">
                <a:latin typeface="Calibri  "/>
              </a:rPr>
              <a:t>Liczba symbioz  przemysłowych w </a:t>
            </a:r>
            <a:r>
              <a:rPr sz="1600" spc="-40" dirty="0" err="1">
                <a:latin typeface="Calibri  "/>
              </a:rPr>
              <a:t>celu</a:t>
            </a:r>
            <a:r>
              <a:rPr sz="1600" spc="-40" dirty="0">
                <a:latin typeface="Calibri  "/>
              </a:rPr>
              <a:t>      wykorzystania/  zagospodarowania  odpadów [szt.]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62A967E-6AB3-4EBB-8B4E-4AD08F41A555}"/>
              </a:ext>
            </a:extLst>
          </p:cNvPr>
          <p:cNvSpPr txBox="1">
            <a:spLocks/>
          </p:cNvSpPr>
          <p:nvPr/>
        </p:nvSpPr>
        <p:spPr>
          <a:xfrm>
            <a:off x="2780176" y="569880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"/>
              </a:rPr>
              <a:t>Wskaźniki społeczno-innowacyjne (2)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3B80029-B122-4B17-9B7F-20C2167D4A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65207" r="81234" b="7562"/>
          <a:stretch/>
        </p:blipFill>
        <p:spPr>
          <a:xfrm>
            <a:off x="10495544" y="122487"/>
            <a:ext cx="1593083" cy="1467158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72CD966D-41F2-40DC-805E-F80B1388BD2F}"/>
              </a:ext>
            </a:extLst>
          </p:cNvPr>
          <p:cNvSpPr/>
          <p:nvPr/>
        </p:nvSpPr>
        <p:spPr>
          <a:xfrm>
            <a:off x="-5740" y="6288120"/>
            <a:ext cx="12185650" cy="570265"/>
          </a:xfrm>
          <a:custGeom>
            <a:avLst/>
            <a:gdLst/>
            <a:ahLst/>
            <a:cxnLst/>
            <a:rect l="l" t="t" r="r" b="b"/>
            <a:pathLst>
              <a:path w="18278475" h="1417320">
                <a:moveTo>
                  <a:pt x="18278444" y="1414343"/>
                </a:moveTo>
                <a:lnTo>
                  <a:pt x="0" y="1414343"/>
                </a:lnTo>
                <a:lnTo>
                  <a:pt x="0" y="10"/>
                </a:lnTo>
                <a:lnTo>
                  <a:pt x="18278444" y="10"/>
                </a:lnTo>
                <a:lnTo>
                  <a:pt x="18278444" y="1414343"/>
                </a:lnTo>
                <a:close/>
              </a:path>
            </a:pathLst>
          </a:custGeom>
          <a:solidFill>
            <a:srgbClr val="FC672B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36782" y="1954419"/>
            <a:ext cx="7150740" cy="310614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351367" marR="187123" indent="-342900">
              <a:lnSpc>
                <a:spcPct val="115399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sz="1600" dirty="0">
                <a:cs typeface="Tahoma"/>
              </a:rPr>
              <a:t>luka</a:t>
            </a:r>
            <a:r>
              <a:rPr sz="1600" spc="-47" dirty="0">
                <a:cs typeface="Tahoma"/>
              </a:rPr>
              <a:t> </a:t>
            </a:r>
            <a:r>
              <a:rPr sz="1600" dirty="0">
                <a:cs typeface="Tahoma"/>
              </a:rPr>
              <a:t>kompetencyjna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i</a:t>
            </a:r>
            <a:r>
              <a:rPr sz="1600" spc="-43" dirty="0">
                <a:cs typeface="Tahoma"/>
              </a:rPr>
              <a:t> </a:t>
            </a:r>
            <a:r>
              <a:rPr sz="1600" spc="30" dirty="0">
                <a:cs typeface="Tahoma"/>
              </a:rPr>
              <a:t>niedostateczna</a:t>
            </a:r>
            <a:r>
              <a:rPr sz="1600" spc="-47" dirty="0">
                <a:cs typeface="Tahoma"/>
              </a:rPr>
              <a:t> </a:t>
            </a:r>
            <a:r>
              <a:rPr sz="1600" dirty="0">
                <a:cs typeface="Tahoma"/>
              </a:rPr>
              <a:t>wiedza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w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zakresie</a:t>
            </a:r>
            <a:r>
              <a:rPr sz="1600" spc="-47" dirty="0">
                <a:cs typeface="Tahoma"/>
              </a:rPr>
              <a:t> </a:t>
            </a:r>
            <a:r>
              <a:rPr sz="1600" spc="-7" dirty="0">
                <a:cs typeface="Tahoma"/>
              </a:rPr>
              <a:t>zarządzania </a:t>
            </a:r>
            <a:r>
              <a:rPr sz="1600" dirty="0">
                <a:cs typeface="Tahoma"/>
              </a:rPr>
              <a:t>przedsiębiorstwem,</a:t>
            </a:r>
            <a:r>
              <a:rPr sz="1600" spc="60" dirty="0">
                <a:cs typeface="Tahoma"/>
              </a:rPr>
              <a:t> </a:t>
            </a:r>
            <a:r>
              <a:rPr sz="1600" dirty="0">
                <a:cs typeface="Tahoma"/>
              </a:rPr>
              <a:t>projektowania</a:t>
            </a:r>
            <a:r>
              <a:rPr sz="1600" spc="60" dirty="0">
                <a:cs typeface="Tahoma"/>
              </a:rPr>
              <a:t> </a:t>
            </a:r>
            <a:r>
              <a:rPr sz="1600" dirty="0">
                <a:cs typeface="Tahoma"/>
              </a:rPr>
              <a:t>nowych</a:t>
            </a:r>
            <a:r>
              <a:rPr sz="1600" spc="60" dirty="0">
                <a:cs typeface="Tahoma"/>
              </a:rPr>
              <a:t> </a:t>
            </a:r>
            <a:r>
              <a:rPr sz="1600" dirty="0">
                <a:cs typeface="Tahoma"/>
              </a:rPr>
              <a:t>i</a:t>
            </a:r>
            <a:r>
              <a:rPr sz="1600" spc="57" dirty="0">
                <a:cs typeface="Tahoma"/>
              </a:rPr>
              <a:t> </a:t>
            </a:r>
            <a:r>
              <a:rPr sz="1600" dirty="0">
                <a:cs typeface="Tahoma"/>
              </a:rPr>
              <a:t>modyfikacji</a:t>
            </a:r>
            <a:r>
              <a:rPr sz="1600" spc="60" dirty="0">
                <a:cs typeface="Tahoma"/>
              </a:rPr>
              <a:t> </a:t>
            </a:r>
            <a:r>
              <a:rPr sz="1600" dirty="0">
                <a:cs typeface="Tahoma"/>
              </a:rPr>
              <a:t>dotychczasowych</a:t>
            </a:r>
            <a:r>
              <a:rPr sz="1600" spc="60" dirty="0">
                <a:cs typeface="Tahoma"/>
              </a:rPr>
              <a:t> </a:t>
            </a:r>
            <a:r>
              <a:rPr sz="1600" spc="40" dirty="0">
                <a:cs typeface="Tahoma"/>
              </a:rPr>
              <a:t>modeli </a:t>
            </a:r>
            <a:r>
              <a:rPr sz="1600" spc="-7" dirty="0">
                <a:cs typeface="Tahoma"/>
              </a:rPr>
              <a:t>biznesowych</a:t>
            </a:r>
            <a:endParaRPr sz="1600" dirty="0">
              <a:cs typeface="Tahoma"/>
            </a:endParaRPr>
          </a:p>
          <a:p>
            <a:pPr marL="351367" marR="3387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600" dirty="0">
                <a:cs typeface="Tahoma"/>
              </a:rPr>
              <a:t>brak</a:t>
            </a:r>
            <a:r>
              <a:rPr sz="1600" spc="-73" dirty="0">
                <a:cs typeface="Tahoma"/>
              </a:rPr>
              <a:t> </a:t>
            </a:r>
            <a:r>
              <a:rPr sz="1600" dirty="0">
                <a:cs typeface="Tahoma"/>
              </a:rPr>
              <a:t>jest</a:t>
            </a:r>
            <a:r>
              <a:rPr sz="1600" spc="-73" dirty="0">
                <a:cs typeface="Tahoma"/>
              </a:rPr>
              <a:t> </a:t>
            </a:r>
            <a:r>
              <a:rPr sz="1600" spc="-20" dirty="0">
                <a:cs typeface="Tahoma"/>
              </a:rPr>
              <a:t>wykfalifikowanej</a:t>
            </a:r>
            <a:r>
              <a:rPr sz="1600" spc="-70" dirty="0">
                <a:cs typeface="Tahoma"/>
              </a:rPr>
              <a:t> </a:t>
            </a:r>
            <a:r>
              <a:rPr sz="1600" spc="-23" dirty="0">
                <a:cs typeface="Tahoma"/>
              </a:rPr>
              <a:t>kadry,</a:t>
            </a:r>
            <a:r>
              <a:rPr sz="1600" spc="-73" dirty="0">
                <a:cs typeface="Tahoma"/>
              </a:rPr>
              <a:t> </a:t>
            </a:r>
            <a:r>
              <a:rPr sz="1600" dirty="0">
                <a:cs typeface="Tahoma"/>
              </a:rPr>
              <a:t>pracowników</a:t>
            </a:r>
            <a:r>
              <a:rPr sz="1600" spc="-73" dirty="0">
                <a:cs typeface="Tahoma"/>
              </a:rPr>
              <a:t> </a:t>
            </a:r>
            <a:r>
              <a:rPr sz="1600" dirty="0">
                <a:cs typeface="Tahoma"/>
              </a:rPr>
              <a:t>wspierających</a:t>
            </a:r>
            <a:r>
              <a:rPr sz="1600" spc="-67" dirty="0">
                <a:cs typeface="Tahoma"/>
              </a:rPr>
              <a:t> </a:t>
            </a:r>
            <a:r>
              <a:rPr sz="1600" dirty="0">
                <a:cs typeface="Tahoma"/>
              </a:rPr>
              <a:t>i</a:t>
            </a:r>
            <a:r>
              <a:rPr sz="1600" spc="-73" dirty="0">
                <a:cs typeface="Tahoma"/>
              </a:rPr>
              <a:t> </a:t>
            </a:r>
            <a:r>
              <a:rPr sz="1600" dirty="0">
                <a:cs typeface="Tahoma"/>
              </a:rPr>
              <a:t>wdrażających</a:t>
            </a:r>
            <a:r>
              <a:rPr sz="1600" spc="-70" dirty="0">
                <a:cs typeface="Tahoma"/>
              </a:rPr>
              <a:t> </a:t>
            </a:r>
            <a:r>
              <a:rPr sz="1600" spc="87" dirty="0">
                <a:cs typeface="Tahoma"/>
              </a:rPr>
              <a:t>GOZ</a:t>
            </a:r>
            <a:r>
              <a:rPr sz="1600" spc="-73" dirty="0">
                <a:cs typeface="Tahoma"/>
              </a:rPr>
              <a:t> </a:t>
            </a:r>
            <a:r>
              <a:rPr sz="1600" spc="-33" dirty="0">
                <a:cs typeface="Tahoma"/>
              </a:rPr>
              <a:t>w </a:t>
            </a:r>
            <a:r>
              <a:rPr sz="1600" spc="33" dirty="0">
                <a:cs typeface="Tahoma"/>
              </a:rPr>
              <a:t>przedsiębiorstwach</a:t>
            </a:r>
            <a:r>
              <a:rPr sz="1600" spc="-60" dirty="0">
                <a:cs typeface="Tahoma"/>
              </a:rPr>
              <a:t> </a:t>
            </a:r>
            <a:r>
              <a:rPr sz="1600" spc="47" dirty="0">
                <a:cs typeface="Tahoma"/>
              </a:rPr>
              <a:t>oraz</a:t>
            </a:r>
            <a:r>
              <a:rPr sz="1600" spc="-57" dirty="0">
                <a:cs typeface="Tahoma"/>
              </a:rPr>
              <a:t> </a:t>
            </a:r>
            <a:r>
              <a:rPr sz="1600" spc="33" dirty="0">
                <a:cs typeface="Tahoma"/>
              </a:rPr>
              <a:t>na</a:t>
            </a:r>
            <a:r>
              <a:rPr sz="1600" spc="-57" dirty="0">
                <a:cs typeface="Tahoma"/>
              </a:rPr>
              <a:t> </a:t>
            </a:r>
            <a:r>
              <a:rPr sz="1600" spc="47" dirty="0">
                <a:cs typeface="Tahoma"/>
              </a:rPr>
              <a:t>poziomie</a:t>
            </a:r>
            <a:r>
              <a:rPr sz="1600" spc="-57" dirty="0">
                <a:cs typeface="Tahoma"/>
              </a:rPr>
              <a:t> </a:t>
            </a:r>
            <a:r>
              <a:rPr sz="1600" dirty="0">
                <a:cs typeface="Tahoma"/>
              </a:rPr>
              <a:t>inwestorów</a:t>
            </a:r>
            <a:r>
              <a:rPr sz="1600" spc="-57" dirty="0">
                <a:cs typeface="Tahoma"/>
              </a:rPr>
              <a:t> </a:t>
            </a:r>
            <a:r>
              <a:rPr sz="1600" dirty="0">
                <a:cs typeface="Tahoma"/>
              </a:rPr>
              <a:t>decydujących</a:t>
            </a:r>
            <a:r>
              <a:rPr sz="1600" spc="-57" dirty="0">
                <a:cs typeface="Tahoma"/>
              </a:rPr>
              <a:t> </a:t>
            </a:r>
            <a:r>
              <a:rPr sz="1600" spc="93" dirty="0">
                <a:cs typeface="Tahoma"/>
              </a:rPr>
              <a:t>o</a:t>
            </a:r>
            <a:r>
              <a:rPr sz="1600" spc="-57" dirty="0">
                <a:cs typeface="Tahoma"/>
              </a:rPr>
              <a:t> </a:t>
            </a:r>
            <a:r>
              <a:rPr sz="1600" spc="-7" dirty="0">
                <a:cs typeface="Tahoma"/>
              </a:rPr>
              <a:t>wdrażaniu </a:t>
            </a:r>
            <a:r>
              <a:rPr sz="1600" dirty="0">
                <a:cs typeface="Tahoma"/>
              </a:rPr>
              <a:t>nowoczesnych,</a:t>
            </a:r>
            <a:r>
              <a:rPr sz="1600" spc="7" dirty="0">
                <a:cs typeface="Tahoma"/>
              </a:rPr>
              <a:t> </a:t>
            </a:r>
            <a:r>
              <a:rPr sz="1600" dirty="0">
                <a:cs typeface="Tahoma"/>
              </a:rPr>
              <a:t>innowacyjnych</a:t>
            </a:r>
            <a:r>
              <a:rPr sz="1600" spc="10" dirty="0">
                <a:cs typeface="Tahoma"/>
              </a:rPr>
              <a:t> </a:t>
            </a:r>
            <a:r>
              <a:rPr sz="1600" dirty="0">
                <a:cs typeface="Tahoma"/>
              </a:rPr>
              <a:t>rozwiązań</a:t>
            </a:r>
            <a:r>
              <a:rPr sz="1600" spc="7" dirty="0">
                <a:cs typeface="Tahoma"/>
              </a:rPr>
              <a:t> </a:t>
            </a:r>
            <a:r>
              <a:rPr sz="1600" dirty="0">
                <a:cs typeface="Tahoma"/>
              </a:rPr>
              <a:t>zgodnych</a:t>
            </a:r>
            <a:r>
              <a:rPr sz="1600" spc="10" dirty="0">
                <a:cs typeface="Tahoma"/>
              </a:rPr>
              <a:t> </a:t>
            </a:r>
            <a:r>
              <a:rPr sz="1600" dirty="0">
                <a:cs typeface="Tahoma"/>
              </a:rPr>
              <a:t>z</a:t>
            </a:r>
            <a:r>
              <a:rPr sz="1600" spc="7" dirty="0">
                <a:cs typeface="Tahoma"/>
              </a:rPr>
              <a:t> </a:t>
            </a:r>
            <a:r>
              <a:rPr sz="1600" dirty="0">
                <a:cs typeface="Tahoma"/>
              </a:rPr>
              <a:t>ideą</a:t>
            </a:r>
            <a:r>
              <a:rPr sz="1600" spc="7" dirty="0">
                <a:cs typeface="Tahoma"/>
              </a:rPr>
              <a:t> </a:t>
            </a:r>
            <a:r>
              <a:rPr sz="1600" spc="73" dirty="0">
                <a:cs typeface="Tahoma"/>
              </a:rPr>
              <a:t>GOZ</a:t>
            </a:r>
            <a:endParaRPr sz="1600" dirty="0">
              <a:cs typeface="Tahoma"/>
            </a:endParaRPr>
          </a:p>
          <a:p>
            <a:pPr marL="351367" marR="320479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600" dirty="0">
                <a:cs typeface="Tahoma"/>
              </a:rPr>
              <a:t>wdrażanie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rozwiązań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GOZ,</a:t>
            </a:r>
            <a:r>
              <a:rPr sz="1600" spc="-43" dirty="0">
                <a:cs typeface="Tahoma"/>
              </a:rPr>
              <a:t> </a:t>
            </a:r>
            <a:r>
              <a:rPr sz="1600" spc="37" dirty="0">
                <a:cs typeface="Tahoma"/>
              </a:rPr>
              <a:t>często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związane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jest</a:t>
            </a:r>
            <a:r>
              <a:rPr sz="1600" spc="-43" dirty="0">
                <a:cs typeface="Tahoma"/>
              </a:rPr>
              <a:t> </a:t>
            </a:r>
            <a:r>
              <a:rPr sz="1600" dirty="0">
                <a:cs typeface="Tahoma"/>
              </a:rPr>
              <a:t>z</a:t>
            </a:r>
            <a:r>
              <a:rPr sz="1600" spc="-43" dirty="0">
                <a:cs typeface="Tahoma"/>
              </a:rPr>
              <a:t> </a:t>
            </a:r>
            <a:r>
              <a:rPr sz="1600" spc="30" dirty="0">
                <a:cs typeface="Tahoma"/>
              </a:rPr>
              <a:t>koniecznością</a:t>
            </a:r>
            <a:r>
              <a:rPr sz="1600" spc="-43" dirty="0">
                <a:cs typeface="Tahoma"/>
              </a:rPr>
              <a:t> </a:t>
            </a:r>
            <a:r>
              <a:rPr sz="1600" spc="-7" dirty="0">
                <a:cs typeface="Tahoma"/>
              </a:rPr>
              <a:t>zainwestowania </a:t>
            </a:r>
            <a:r>
              <a:rPr sz="1600" spc="37" dirty="0">
                <a:cs typeface="Tahoma"/>
              </a:rPr>
              <a:t>środków</a:t>
            </a:r>
            <a:r>
              <a:rPr sz="1600" spc="-90" dirty="0">
                <a:cs typeface="Tahoma"/>
              </a:rPr>
              <a:t> </a:t>
            </a:r>
            <a:r>
              <a:rPr sz="1600" spc="-7" dirty="0">
                <a:cs typeface="Tahoma"/>
              </a:rPr>
              <a:t>finansowych,</a:t>
            </a:r>
            <a:r>
              <a:rPr sz="1600" spc="-90" dirty="0">
                <a:cs typeface="Tahoma"/>
              </a:rPr>
              <a:t> </a:t>
            </a:r>
            <a:r>
              <a:rPr sz="1600" dirty="0">
                <a:cs typeface="Tahoma"/>
              </a:rPr>
              <a:t>przy</a:t>
            </a:r>
            <a:r>
              <a:rPr sz="1600" spc="-90" dirty="0">
                <a:cs typeface="Tahoma"/>
              </a:rPr>
              <a:t> </a:t>
            </a:r>
            <a:r>
              <a:rPr sz="1600" dirty="0">
                <a:cs typeface="Tahoma"/>
              </a:rPr>
              <a:t>czym</a:t>
            </a:r>
            <a:r>
              <a:rPr sz="1600" spc="-87" dirty="0">
                <a:cs typeface="Tahoma"/>
              </a:rPr>
              <a:t> </a:t>
            </a:r>
            <a:r>
              <a:rPr sz="1600" dirty="0">
                <a:cs typeface="Tahoma"/>
              </a:rPr>
              <a:t>zwrot</a:t>
            </a:r>
            <a:r>
              <a:rPr sz="1600" spc="-90" dirty="0">
                <a:cs typeface="Tahoma"/>
              </a:rPr>
              <a:t> </a:t>
            </a:r>
            <a:r>
              <a:rPr sz="1600" dirty="0">
                <a:cs typeface="Tahoma"/>
              </a:rPr>
              <a:t>z</a:t>
            </a:r>
            <a:r>
              <a:rPr sz="1600" spc="-90" dirty="0">
                <a:cs typeface="Tahoma"/>
              </a:rPr>
              <a:t> </a:t>
            </a:r>
            <a:r>
              <a:rPr sz="1600" spc="-17" dirty="0">
                <a:cs typeface="Tahoma"/>
              </a:rPr>
              <a:t>takiej</a:t>
            </a:r>
            <a:r>
              <a:rPr sz="1600" spc="-87" dirty="0">
                <a:cs typeface="Tahoma"/>
              </a:rPr>
              <a:t> </a:t>
            </a:r>
            <a:r>
              <a:rPr sz="1600" spc="-13" dirty="0">
                <a:cs typeface="Tahoma"/>
              </a:rPr>
              <a:t>inwestycji</a:t>
            </a:r>
            <a:r>
              <a:rPr sz="1600" spc="-87" dirty="0">
                <a:cs typeface="Tahoma"/>
              </a:rPr>
              <a:t> </a:t>
            </a:r>
            <a:r>
              <a:rPr sz="1600" dirty="0">
                <a:cs typeface="Tahoma"/>
              </a:rPr>
              <a:t>bywa</a:t>
            </a:r>
            <a:r>
              <a:rPr sz="1600" spc="-90" dirty="0">
                <a:cs typeface="Tahoma"/>
              </a:rPr>
              <a:t> </a:t>
            </a:r>
            <a:r>
              <a:rPr sz="1600" spc="30" dirty="0">
                <a:cs typeface="Tahoma"/>
              </a:rPr>
              <a:t>często </a:t>
            </a:r>
            <a:r>
              <a:rPr sz="1600" spc="-7" dirty="0">
                <a:cs typeface="Tahoma"/>
              </a:rPr>
              <a:t>długoterminowy</a:t>
            </a:r>
            <a:endParaRPr sz="1600" dirty="0">
              <a:cs typeface="Tahoma"/>
            </a:endParaRPr>
          </a:p>
          <a:p>
            <a:pPr marL="351367" marR="573222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600" dirty="0">
                <a:cs typeface="Tahoma"/>
              </a:rPr>
              <a:t>brak</a:t>
            </a:r>
            <a:r>
              <a:rPr sz="1600" spc="-7" dirty="0">
                <a:cs typeface="Tahoma"/>
              </a:rPr>
              <a:t> </a:t>
            </a:r>
            <a:r>
              <a:rPr sz="1600" spc="43" dirty="0">
                <a:cs typeface="Tahoma"/>
              </a:rPr>
              <a:t>odpowiednich</a:t>
            </a:r>
            <a:r>
              <a:rPr sz="1600" spc="3" dirty="0">
                <a:cs typeface="Tahoma"/>
              </a:rPr>
              <a:t> </a:t>
            </a:r>
            <a:r>
              <a:rPr sz="1600" spc="40" dirty="0">
                <a:cs typeface="Tahoma"/>
              </a:rPr>
              <a:t>zasobów</a:t>
            </a:r>
            <a:r>
              <a:rPr sz="1600" dirty="0">
                <a:cs typeface="Tahoma"/>
              </a:rPr>
              <a:t> technicznych,</a:t>
            </a:r>
            <a:r>
              <a:rPr sz="1600" spc="3" dirty="0">
                <a:cs typeface="Tahoma"/>
              </a:rPr>
              <a:t> </a:t>
            </a:r>
            <a:r>
              <a:rPr sz="1600" dirty="0">
                <a:cs typeface="Tahoma"/>
              </a:rPr>
              <a:t>technologicznych</a:t>
            </a:r>
            <a:r>
              <a:rPr sz="1600" spc="7" dirty="0">
                <a:cs typeface="Tahoma"/>
              </a:rPr>
              <a:t> </a:t>
            </a:r>
            <a:r>
              <a:rPr sz="1600" dirty="0">
                <a:cs typeface="Tahoma"/>
              </a:rPr>
              <a:t>które</a:t>
            </a:r>
            <a:r>
              <a:rPr sz="1600" spc="3" dirty="0">
                <a:cs typeface="Tahoma"/>
              </a:rPr>
              <a:t> </a:t>
            </a:r>
            <a:r>
              <a:rPr sz="1600" spc="-7" dirty="0">
                <a:cs typeface="Tahoma"/>
              </a:rPr>
              <a:t>sprzyjałyby </a:t>
            </a:r>
            <a:r>
              <a:rPr sz="1600" dirty="0">
                <a:cs typeface="Tahoma"/>
              </a:rPr>
              <a:t>wdrażaniu</a:t>
            </a:r>
            <a:r>
              <a:rPr sz="1600" spc="-53" dirty="0">
                <a:cs typeface="Tahoma"/>
              </a:rPr>
              <a:t> </a:t>
            </a:r>
            <a:r>
              <a:rPr sz="1600" spc="87" dirty="0">
                <a:cs typeface="Tahoma"/>
              </a:rPr>
              <a:t>GOZ</a:t>
            </a:r>
            <a:r>
              <a:rPr sz="1600" spc="-53" dirty="0">
                <a:cs typeface="Tahoma"/>
              </a:rPr>
              <a:t> </a:t>
            </a:r>
            <a:r>
              <a:rPr sz="1600" dirty="0">
                <a:cs typeface="Tahoma"/>
              </a:rPr>
              <a:t>w</a:t>
            </a:r>
            <a:r>
              <a:rPr sz="1600" spc="-50" dirty="0">
                <a:cs typeface="Tahoma"/>
              </a:rPr>
              <a:t> </a:t>
            </a:r>
            <a:r>
              <a:rPr sz="1600" spc="27" dirty="0">
                <a:cs typeface="Tahoma"/>
              </a:rPr>
              <a:t>przedsiębiorstwach</a:t>
            </a:r>
            <a:endParaRPr sz="1600" dirty="0">
              <a:cs typeface="Tahom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B2142FA-E652-4781-9883-6C0547FB1DF3}"/>
              </a:ext>
            </a:extLst>
          </p:cNvPr>
          <p:cNvSpPr txBox="1">
            <a:spLocks/>
          </p:cNvSpPr>
          <p:nvPr/>
        </p:nvSpPr>
        <p:spPr>
          <a:xfrm>
            <a:off x="2444421" y="616652"/>
            <a:ext cx="7061345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Bariery GOZ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832" y="309829"/>
            <a:ext cx="5804775" cy="580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390506" y="1830769"/>
            <a:ext cx="4279899" cy="37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5479733" y="6070251"/>
            <a:ext cx="5840307" cy="38033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150714">
              <a:lnSpc>
                <a:spcPct val="117200"/>
              </a:lnSpc>
              <a:spcBef>
                <a:spcPts val="63"/>
              </a:spcBef>
            </a:pPr>
            <a:r>
              <a:rPr sz="1067" b="1" spc="-90" dirty="0">
                <a:latin typeface="Arial Black"/>
                <a:cs typeface="Arial Black"/>
              </a:rPr>
              <a:t>https://static.portaldaindustria.com.br/media/filer_public/70/ef/70efcf44-703c-4ce3-bbe6-  </a:t>
            </a:r>
            <a:r>
              <a:rPr sz="1067" b="1" spc="-103" dirty="0">
                <a:latin typeface="Arial Black"/>
                <a:cs typeface="Arial Black"/>
              </a:rPr>
              <a:t>63647b66e491/circular_economy_opportunities_and_challenges_for_the_brazilian_industry.pdf</a:t>
            </a:r>
            <a:endParaRPr sz="1067" b="1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6861" y="609702"/>
            <a:ext cx="4460809" cy="332100"/>
          </a:xfrm>
          <a:prstGeom prst="rect">
            <a:avLst/>
          </a:prstGeom>
        </p:spPr>
        <p:txBody>
          <a:bodyPr vert="horz" wrap="square" lIns="0" tIns="23707" rIns="0" bIns="0" rtlCol="0" anchor="ctr">
            <a:spAutoFit/>
          </a:bodyPr>
          <a:lstStyle/>
          <a:p>
            <a:pPr marL="8467" marR="3387">
              <a:lnSpc>
                <a:spcPts val="2453"/>
              </a:lnSpc>
              <a:spcBef>
                <a:spcPts val="187"/>
              </a:spcBef>
            </a:pPr>
            <a:r>
              <a:rPr sz="2000" dirty="0">
                <a:solidFill>
                  <a:srgbClr val="02294F"/>
                </a:solidFill>
                <a:latin typeface="+mn-lt"/>
              </a:rPr>
              <a:t>Gospodarka o obiegu  zamkniętym (GOZ) (2)</a:t>
            </a:r>
          </a:p>
        </p:txBody>
      </p:sp>
    </p:spTree>
    <p:extLst>
      <p:ext uri="{BB962C8B-B14F-4D97-AF65-F5344CB8AC3E}">
        <p14:creationId xmlns:p14="http://schemas.microsoft.com/office/powerpoint/2010/main" val="1215427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3630" y="1664436"/>
            <a:ext cx="10916119" cy="4229099"/>
            <a:chOff x="980445" y="2496654"/>
            <a:chExt cx="16374179" cy="6343649"/>
          </a:xfrm>
        </p:grpSpPr>
        <p:sp>
          <p:nvSpPr>
            <p:cNvPr id="3" name="object 3"/>
            <p:cNvSpPr/>
            <p:nvPr/>
          </p:nvSpPr>
          <p:spPr>
            <a:xfrm>
              <a:off x="1028774" y="2823870"/>
              <a:ext cx="16325850" cy="4914900"/>
            </a:xfrm>
            <a:custGeom>
              <a:avLst/>
              <a:gdLst/>
              <a:ahLst/>
              <a:cxnLst/>
              <a:rect l="l" t="t" r="r" b="b"/>
              <a:pathLst>
                <a:path w="16325850" h="4914900">
                  <a:moveTo>
                    <a:pt x="15999893" y="0"/>
                  </a:moveTo>
                  <a:lnTo>
                    <a:pt x="325743" y="0"/>
                  </a:lnTo>
                  <a:lnTo>
                    <a:pt x="277700" y="3540"/>
                  </a:lnTo>
                  <a:lnTo>
                    <a:pt x="231815" y="13822"/>
                  </a:lnTo>
                  <a:lnTo>
                    <a:pt x="188596" y="30336"/>
                  </a:lnTo>
                  <a:lnTo>
                    <a:pt x="148555" y="52573"/>
                  </a:lnTo>
                  <a:lnTo>
                    <a:pt x="112199" y="80024"/>
                  </a:lnTo>
                  <a:lnTo>
                    <a:pt x="80038" y="112178"/>
                  </a:lnTo>
                  <a:lnTo>
                    <a:pt x="52583" y="148527"/>
                  </a:lnTo>
                  <a:lnTo>
                    <a:pt x="30342" y="188561"/>
                  </a:lnTo>
                  <a:lnTo>
                    <a:pt x="13825" y="231770"/>
                  </a:lnTo>
                  <a:lnTo>
                    <a:pt x="3541" y="277646"/>
                  </a:lnTo>
                  <a:lnTo>
                    <a:pt x="0" y="325678"/>
                  </a:lnTo>
                  <a:lnTo>
                    <a:pt x="0" y="4589221"/>
                  </a:lnTo>
                  <a:lnTo>
                    <a:pt x="3541" y="4637256"/>
                  </a:lnTo>
                  <a:lnTo>
                    <a:pt x="13825" y="4683134"/>
                  </a:lnTo>
                  <a:lnTo>
                    <a:pt x="30342" y="4726344"/>
                  </a:lnTo>
                  <a:lnTo>
                    <a:pt x="52583" y="4766378"/>
                  </a:lnTo>
                  <a:lnTo>
                    <a:pt x="80038" y="4802726"/>
                  </a:lnTo>
                  <a:lnTo>
                    <a:pt x="112199" y="4834880"/>
                  </a:lnTo>
                  <a:lnTo>
                    <a:pt x="148555" y="4862329"/>
                  </a:lnTo>
                  <a:lnTo>
                    <a:pt x="188596" y="4884565"/>
                  </a:lnTo>
                  <a:lnTo>
                    <a:pt x="231815" y="4901078"/>
                  </a:lnTo>
                  <a:lnTo>
                    <a:pt x="277700" y="4911359"/>
                  </a:lnTo>
                  <a:lnTo>
                    <a:pt x="325743" y="4914900"/>
                  </a:lnTo>
                  <a:lnTo>
                    <a:pt x="15999893" y="4914900"/>
                  </a:lnTo>
                  <a:lnTo>
                    <a:pt x="16047956" y="4911359"/>
                  </a:lnTo>
                  <a:lnTo>
                    <a:pt x="16093854" y="4901078"/>
                  </a:lnTo>
                  <a:lnTo>
                    <a:pt x="16137079" y="4884565"/>
                  </a:lnTo>
                  <a:lnTo>
                    <a:pt x="16177123" y="4862329"/>
                  </a:lnTo>
                  <a:lnTo>
                    <a:pt x="16213478" y="4834880"/>
                  </a:lnTo>
                  <a:lnTo>
                    <a:pt x="16245634" y="4802726"/>
                  </a:lnTo>
                  <a:lnTo>
                    <a:pt x="16273083" y="4766378"/>
                  </a:lnTo>
                  <a:lnTo>
                    <a:pt x="16295318" y="4726344"/>
                  </a:lnTo>
                  <a:lnTo>
                    <a:pt x="16311829" y="4683134"/>
                  </a:lnTo>
                  <a:lnTo>
                    <a:pt x="16322108" y="4637256"/>
                  </a:lnTo>
                  <a:lnTo>
                    <a:pt x="16325648" y="4589221"/>
                  </a:lnTo>
                  <a:lnTo>
                    <a:pt x="16325648" y="325678"/>
                  </a:lnTo>
                  <a:lnTo>
                    <a:pt x="16322108" y="277646"/>
                  </a:lnTo>
                  <a:lnTo>
                    <a:pt x="16311829" y="231770"/>
                  </a:lnTo>
                  <a:lnTo>
                    <a:pt x="16295318" y="188561"/>
                  </a:lnTo>
                  <a:lnTo>
                    <a:pt x="16273083" y="148527"/>
                  </a:lnTo>
                  <a:lnTo>
                    <a:pt x="16245634" y="112178"/>
                  </a:lnTo>
                  <a:lnTo>
                    <a:pt x="16213478" y="80024"/>
                  </a:lnTo>
                  <a:lnTo>
                    <a:pt x="16177123" y="52573"/>
                  </a:lnTo>
                  <a:lnTo>
                    <a:pt x="16137079" y="30336"/>
                  </a:lnTo>
                  <a:lnTo>
                    <a:pt x="16093854" y="13822"/>
                  </a:lnTo>
                  <a:lnTo>
                    <a:pt x="16047956" y="3540"/>
                  </a:lnTo>
                  <a:lnTo>
                    <a:pt x="15999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5" y="2496654"/>
              <a:ext cx="6172200" cy="634364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796900" y="2325085"/>
            <a:ext cx="11090299" cy="3099565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5066283" marR="605397">
              <a:lnSpc>
                <a:spcPts val="2453"/>
              </a:lnSpc>
              <a:spcBef>
                <a:spcPts val="169"/>
              </a:spcBef>
              <a:tabLst>
                <a:tab pos="7134370" algn="l"/>
              </a:tabLst>
            </a:pPr>
            <a:r>
              <a:rPr sz="2000" dirty="0"/>
              <a:t>Aktualna</a:t>
            </a:r>
            <a:r>
              <a:rPr sz="2000" spc="-57" dirty="0"/>
              <a:t> </a:t>
            </a:r>
            <a:r>
              <a:rPr sz="2000" spc="53" dirty="0"/>
              <a:t>efektywność</a:t>
            </a:r>
            <a:r>
              <a:rPr sz="2000" spc="-57" dirty="0"/>
              <a:t> </a:t>
            </a:r>
            <a:r>
              <a:rPr sz="2000" spc="-7" dirty="0"/>
              <a:t>recyklingu, </a:t>
            </a:r>
            <a:r>
              <a:rPr sz="2000" spc="-23" dirty="0"/>
              <a:t>zapobiegania</a:t>
            </a:r>
            <a:r>
              <a:rPr sz="2000" spc="-27" dirty="0"/>
              <a:t> </a:t>
            </a:r>
            <a:r>
              <a:rPr sz="2000" dirty="0"/>
              <a:t>powstawania</a:t>
            </a:r>
            <a:r>
              <a:rPr sz="2000" spc="-27" dirty="0"/>
              <a:t> </a:t>
            </a:r>
            <a:r>
              <a:rPr sz="2000" spc="-13" dirty="0"/>
              <a:t>odpadów</a:t>
            </a:r>
            <a:r>
              <a:rPr sz="2000" spc="-23" dirty="0"/>
              <a:t> </a:t>
            </a:r>
            <a:r>
              <a:rPr sz="2000" dirty="0"/>
              <a:t>i </a:t>
            </a:r>
            <a:r>
              <a:rPr sz="2000" spc="-7" dirty="0" err="1"/>
              <a:t>projektowania</a:t>
            </a:r>
            <a:r>
              <a:rPr sz="2000" spc="-7" dirty="0"/>
              <a:t>:</a:t>
            </a:r>
            <a:r>
              <a:rPr lang="pl-PL" sz="2000" spc="-7" dirty="0"/>
              <a:t> </a:t>
            </a:r>
            <a:r>
              <a:rPr sz="2000" dirty="0" err="1"/>
              <a:t>redukcja</a:t>
            </a:r>
            <a:r>
              <a:rPr sz="2000" spc="-120" dirty="0"/>
              <a:t> </a:t>
            </a:r>
            <a:r>
              <a:rPr sz="2000" spc="-7" dirty="0"/>
              <a:t>zużycia </a:t>
            </a:r>
            <a:r>
              <a:rPr sz="2000" dirty="0"/>
              <a:t>materiałów:</a:t>
            </a:r>
            <a:r>
              <a:rPr sz="2000" spc="-123" dirty="0"/>
              <a:t> </a:t>
            </a:r>
            <a:r>
              <a:rPr sz="2000" spc="-7" dirty="0"/>
              <a:t>6–12%</a:t>
            </a:r>
          </a:p>
          <a:p>
            <a:pPr marL="5066283">
              <a:lnSpc>
                <a:spcPts val="2347"/>
              </a:lnSpc>
            </a:pPr>
            <a:r>
              <a:rPr sz="2000" dirty="0"/>
              <a:t>Maksymalny potencjał </a:t>
            </a:r>
            <a:r>
              <a:rPr sz="2000" dirty="0" err="1"/>
              <a:t>przy</a:t>
            </a:r>
            <a:r>
              <a:rPr sz="2000" dirty="0"/>
              <a:t> </a:t>
            </a:r>
            <a:r>
              <a:rPr sz="2000" dirty="0" err="1"/>
              <a:t>wykorzystaniu</a:t>
            </a:r>
            <a:r>
              <a:rPr lang="pl-PL" sz="2000" dirty="0"/>
              <a:t> </a:t>
            </a:r>
            <a:r>
              <a:rPr sz="2000" dirty="0" err="1"/>
              <a:t>istniejącej</a:t>
            </a:r>
            <a:r>
              <a:rPr sz="2000" dirty="0"/>
              <a:t> technologii: 10–17 % Szacowany potencjał przy wykorzystaniu innowacyjnych technologii: do 24% (perspektywa czasowa do </a:t>
            </a:r>
            <a:r>
              <a:rPr lang="pl-PL" sz="2000" dirty="0"/>
              <a:t>2030</a:t>
            </a:r>
            <a:r>
              <a:rPr sz="2000" dirty="0"/>
              <a:t>r.)</a:t>
            </a:r>
          </a:p>
          <a:p>
            <a:pPr marL="5066283">
              <a:lnSpc>
                <a:spcPts val="2347"/>
              </a:lnSpc>
            </a:pPr>
            <a:r>
              <a:rPr sz="2000" dirty="0"/>
              <a:t>Szacowane </a:t>
            </a:r>
            <a:r>
              <a:rPr sz="2000" dirty="0" err="1"/>
              <a:t>roczne</a:t>
            </a:r>
            <a:r>
              <a:rPr sz="2000" dirty="0"/>
              <a:t> </a:t>
            </a:r>
            <a:r>
              <a:rPr sz="2000" dirty="0" err="1"/>
              <a:t>oszczędności</a:t>
            </a:r>
            <a:r>
              <a:rPr lang="pl-PL" sz="2000" dirty="0"/>
              <a:t> </a:t>
            </a:r>
            <a:r>
              <a:rPr sz="2000" dirty="0" err="1"/>
              <a:t>nakładów</a:t>
            </a:r>
            <a:r>
              <a:rPr sz="2000" dirty="0"/>
              <a:t> na zasoby pierwotne na 600 mln EUR w UE-27 (do 2030 r.)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B006FE9-E22F-491D-93AC-71E5E8ADB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9997" r="27558" b="24519"/>
          <a:stretch/>
        </p:blipFill>
        <p:spPr>
          <a:xfrm>
            <a:off x="191182" y="270911"/>
            <a:ext cx="2035534" cy="922131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70FA1709-1303-4B76-AE1E-CAFE05898A33}"/>
              </a:ext>
            </a:extLst>
          </p:cNvPr>
          <p:cNvSpPr txBox="1">
            <a:spLocks/>
          </p:cNvSpPr>
          <p:nvPr/>
        </p:nvSpPr>
        <p:spPr>
          <a:xfrm>
            <a:off x="2444421" y="616652"/>
            <a:ext cx="7061345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Szanse i korzyści GOZ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F08B7A2-973D-4F42-A469-07D6AB2E7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65207" r="81234" b="7562"/>
          <a:stretch/>
        </p:blipFill>
        <p:spPr>
          <a:xfrm>
            <a:off x="10085658" y="118804"/>
            <a:ext cx="1915160" cy="17637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4168" y="2075856"/>
            <a:ext cx="10883900" cy="3276600"/>
          </a:xfrm>
          <a:custGeom>
            <a:avLst/>
            <a:gdLst/>
            <a:ahLst/>
            <a:cxnLst/>
            <a:rect l="l" t="t" r="r" b="b"/>
            <a:pathLst>
              <a:path w="16325850" h="4914900">
                <a:moveTo>
                  <a:pt x="16000015" y="0"/>
                </a:moveTo>
                <a:lnTo>
                  <a:pt x="325738" y="0"/>
                </a:lnTo>
                <a:lnTo>
                  <a:pt x="277696" y="3540"/>
                </a:lnTo>
                <a:lnTo>
                  <a:pt x="231812" y="13821"/>
                </a:lnTo>
                <a:lnTo>
                  <a:pt x="188595" y="30334"/>
                </a:lnTo>
                <a:lnTo>
                  <a:pt x="148553" y="52570"/>
                </a:lnTo>
                <a:lnTo>
                  <a:pt x="112198" y="80020"/>
                </a:lnTo>
                <a:lnTo>
                  <a:pt x="80038" y="112173"/>
                </a:lnTo>
                <a:lnTo>
                  <a:pt x="52583" y="148521"/>
                </a:lnTo>
                <a:lnTo>
                  <a:pt x="30342" y="188555"/>
                </a:lnTo>
                <a:lnTo>
                  <a:pt x="13825" y="231765"/>
                </a:lnTo>
                <a:lnTo>
                  <a:pt x="3541" y="277643"/>
                </a:lnTo>
                <a:lnTo>
                  <a:pt x="0" y="325678"/>
                </a:lnTo>
                <a:lnTo>
                  <a:pt x="0" y="4589208"/>
                </a:lnTo>
                <a:lnTo>
                  <a:pt x="3541" y="4637244"/>
                </a:lnTo>
                <a:lnTo>
                  <a:pt x="13825" y="4683122"/>
                </a:lnTo>
                <a:lnTo>
                  <a:pt x="30342" y="4726334"/>
                </a:lnTo>
                <a:lnTo>
                  <a:pt x="52583" y="4766369"/>
                </a:lnTo>
                <a:lnTo>
                  <a:pt x="80038" y="4802719"/>
                </a:lnTo>
                <a:lnTo>
                  <a:pt x="112198" y="4834874"/>
                </a:lnTo>
                <a:lnTo>
                  <a:pt x="148553" y="4862325"/>
                </a:lnTo>
                <a:lnTo>
                  <a:pt x="188595" y="4884562"/>
                </a:lnTo>
                <a:lnTo>
                  <a:pt x="231812" y="4901077"/>
                </a:lnTo>
                <a:lnTo>
                  <a:pt x="277696" y="4911359"/>
                </a:lnTo>
                <a:lnTo>
                  <a:pt x="325738" y="4914900"/>
                </a:lnTo>
                <a:lnTo>
                  <a:pt x="16000015" y="4914900"/>
                </a:lnTo>
                <a:lnTo>
                  <a:pt x="16048046" y="4911359"/>
                </a:lnTo>
                <a:lnTo>
                  <a:pt x="16093919" y="4901077"/>
                </a:lnTo>
                <a:lnTo>
                  <a:pt x="16137123" y="4884562"/>
                </a:lnTo>
                <a:lnTo>
                  <a:pt x="16177151" y="4862325"/>
                </a:lnTo>
                <a:lnTo>
                  <a:pt x="16213493" y="4834874"/>
                </a:lnTo>
                <a:lnTo>
                  <a:pt x="16245640" y="4802719"/>
                </a:lnTo>
                <a:lnTo>
                  <a:pt x="16273084" y="4766369"/>
                </a:lnTo>
                <a:lnTo>
                  <a:pt x="16295315" y="4726334"/>
                </a:lnTo>
                <a:lnTo>
                  <a:pt x="16311824" y="4683122"/>
                </a:lnTo>
                <a:lnTo>
                  <a:pt x="16322103" y="4637244"/>
                </a:lnTo>
                <a:lnTo>
                  <a:pt x="16325643" y="4589208"/>
                </a:lnTo>
                <a:lnTo>
                  <a:pt x="16325643" y="325678"/>
                </a:lnTo>
                <a:lnTo>
                  <a:pt x="16322103" y="277643"/>
                </a:lnTo>
                <a:lnTo>
                  <a:pt x="16311824" y="231765"/>
                </a:lnTo>
                <a:lnTo>
                  <a:pt x="16295315" y="188555"/>
                </a:lnTo>
                <a:lnTo>
                  <a:pt x="16273084" y="148521"/>
                </a:lnTo>
                <a:lnTo>
                  <a:pt x="16245640" y="112173"/>
                </a:lnTo>
                <a:lnTo>
                  <a:pt x="16213493" y="80020"/>
                </a:lnTo>
                <a:lnTo>
                  <a:pt x="16177151" y="52570"/>
                </a:lnTo>
                <a:lnTo>
                  <a:pt x="16137123" y="30334"/>
                </a:lnTo>
                <a:lnTo>
                  <a:pt x="16093919" y="13821"/>
                </a:lnTo>
                <a:lnTo>
                  <a:pt x="16048046" y="3540"/>
                </a:lnTo>
                <a:lnTo>
                  <a:pt x="16000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711977" y="2341756"/>
            <a:ext cx="6708478" cy="225649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-69007" algn="ctr">
              <a:lnSpc>
                <a:spcPct val="117100"/>
              </a:lnSpc>
              <a:spcBef>
                <a:spcPts val="63"/>
              </a:spcBef>
            </a:pPr>
            <a:r>
              <a:rPr b="1" spc="80" dirty="0">
                <a:latin typeface="Calibri  "/>
                <a:cs typeface="Trebuchet MS"/>
              </a:rPr>
              <a:t>Niezbędne</a:t>
            </a:r>
            <a:r>
              <a:rPr b="1" spc="-70" dirty="0">
                <a:latin typeface="Calibri  "/>
                <a:cs typeface="Trebuchet MS"/>
              </a:rPr>
              <a:t> </a:t>
            </a:r>
            <a:r>
              <a:rPr b="1" spc="157" dirty="0">
                <a:latin typeface="Calibri  "/>
                <a:cs typeface="Trebuchet MS"/>
              </a:rPr>
              <a:t>są</a:t>
            </a:r>
            <a:r>
              <a:rPr b="1" spc="-67" dirty="0">
                <a:latin typeface="Calibri  "/>
                <a:cs typeface="Trebuchet MS"/>
              </a:rPr>
              <a:t> </a:t>
            </a:r>
            <a:r>
              <a:rPr b="1" spc="120" dirty="0">
                <a:latin typeface="Calibri  "/>
                <a:cs typeface="Trebuchet MS"/>
              </a:rPr>
              <a:t>nowe</a:t>
            </a:r>
            <a:r>
              <a:rPr b="1" spc="-67" dirty="0">
                <a:latin typeface="Calibri  "/>
                <a:cs typeface="Trebuchet MS"/>
              </a:rPr>
              <a:t> </a:t>
            </a:r>
            <a:r>
              <a:rPr b="1" spc="53" dirty="0">
                <a:latin typeface="Calibri  "/>
                <a:cs typeface="Trebuchet MS"/>
              </a:rPr>
              <a:t>regulacje</a:t>
            </a:r>
            <a:r>
              <a:rPr b="1" spc="-70" dirty="0">
                <a:latin typeface="Calibri  "/>
                <a:cs typeface="Trebuchet MS"/>
              </a:rPr>
              <a:t> </a:t>
            </a:r>
            <a:r>
              <a:rPr b="1" spc="73" dirty="0">
                <a:latin typeface="Calibri  "/>
                <a:cs typeface="Trebuchet MS"/>
              </a:rPr>
              <a:t>prawne,</a:t>
            </a:r>
            <a:r>
              <a:rPr b="1" spc="-67" dirty="0">
                <a:latin typeface="Calibri  "/>
                <a:cs typeface="Trebuchet MS"/>
              </a:rPr>
              <a:t> </a:t>
            </a:r>
            <a:r>
              <a:rPr b="1" dirty="0">
                <a:latin typeface="Calibri  "/>
                <a:cs typeface="Trebuchet MS"/>
              </a:rPr>
              <a:t>np.</a:t>
            </a:r>
            <a:r>
              <a:rPr b="1" spc="-67" dirty="0">
                <a:latin typeface="Calibri  "/>
                <a:cs typeface="Trebuchet MS"/>
              </a:rPr>
              <a:t> </a:t>
            </a:r>
            <a:r>
              <a:rPr b="1" spc="60" dirty="0">
                <a:latin typeface="Calibri  "/>
                <a:cs typeface="Trebuchet MS"/>
              </a:rPr>
              <a:t>zachęty</a:t>
            </a:r>
            <a:r>
              <a:rPr b="1" spc="-67" dirty="0">
                <a:latin typeface="Calibri  "/>
                <a:cs typeface="Trebuchet MS"/>
              </a:rPr>
              <a:t> </a:t>
            </a:r>
            <a:r>
              <a:rPr b="1" spc="103" dirty="0">
                <a:latin typeface="Calibri  "/>
                <a:cs typeface="Trebuchet MS"/>
              </a:rPr>
              <a:t>finansowe </a:t>
            </a:r>
            <a:r>
              <a:rPr b="1" spc="87" dirty="0">
                <a:latin typeface="Calibri  "/>
                <a:cs typeface="Trebuchet MS"/>
              </a:rPr>
              <a:t>promujące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110" dirty="0">
                <a:latin typeface="Calibri  "/>
                <a:cs typeface="Trebuchet MS"/>
              </a:rPr>
              <a:t>produkty</a:t>
            </a:r>
            <a:r>
              <a:rPr b="1" spc="-73" dirty="0">
                <a:latin typeface="Calibri  "/>
                <a:cs typeface="Trebuchet MS"/>
              </a:rPr>
              <a:t> </a:t>
            </a:r>
            <a:r>
              <a:rPr b="1" spc="-87" dirty="0">
                <a:latin typeface="Calibri  "/>
                <a:cs typeface="Trebuchet MS"/>
              </a:rPr>
              <a:t>z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83" dirty="0">
                <a:latin typeface="Calibri  "/>
                <a:cs typeface="Trebuchet MS"/>
              </a:rPr>
              <a:t>recyklingu</a:t>
            </a:r>
            <a:r>
              <a:rPr b="1" spc="-73" dirty="0">
                <a:latin typeface="Calibri  "/>
                <a:cs typeface="Trebuchet MS"/>
              </a:rPr>
              <a:t> </a:t>
            </a:r>
            <a:r>
              <a:rPr b="1" dirty="0">
                <a:latin typeface="Calibri  "/>
                <a:cs typeface="Trebuchet MS"/>
              </a:rPr>
              <a:t>(np.</a:t>
            </a:r>
            <a:r>
              <a:rPr b="1" spc="-73" dirty="0">
                <a:latin typeface="Calibri  "/>
                <a:cs typeface="Trebuchet MS"/>
              </a:rPr>
              <a:t> </a:t>
            </a:r>
            <a:r>
              <a:rPr b="1" spc="40" dirty="0">
                <a:latin typeface="Calibri  "/>
                <a:cs typeface="Trebuchet MS"/>
              </a:rPr>
              <a:t>poprzez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37" dirty="0">
                <a:latin typeface="Calibri  "/>
                <a:cs typeface="Trebuchet MS"/>
              </a:rPr>
              <a:t>niższy</a:t>
            </a:r>
            <a:r>
              <a:rPr b="1" spc="-73" dirty="0">
                <a:latin typeface="Calibri  "/>
                <a:cs typeface="Trebuchet MS"/>
              </a:rPr>
              <a:t> </a:t>
            </a:r>
            <a:r>
              <a:rPr b="1" spc="113" dirty="0">
                <a:latin typeface="Calibri  "/>
                <a:cs typeface="Trebuchet MS"/>
              </a:rPr>
              <a:t>podatek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-13" dirty="0">
                <a:latin typeface="Calibri  "/>
                <a:cs typeface="Trebuchet MS"/>
              </a:rPr>
              <a:t>VAT), </a:t>
            </a:r>
            <a:r>
              <a:rPr b="1" spc="113" dirty="0">
                <a:latin typeface="Calibri  "/>
                <a:cs typeface="Trebuchet MS"/>
              </a:rPr>
              <a:t>usługi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57" dirty="0">
                <a:latin typeface="Calibri  "/>
                <a:cs typeface="Trebuchet MS"/>
              </a:rPr>
              <a:t>(w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150" dirty="0">
                <a:latin typeface="Calibri  "/>
                <a:cs typeface="Trebuchet MS"/>
              </a:rPr>
              <a:t>tym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73" dirty="0">
                <a:latin typeface="Calibri  "/>
                <a:cs typeface="Trebuchet MS"/>
              </a:rPr>
              <a:t>naprawy),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dirty="0">
                <a:latin typeface="Calibri  "/>
                <a:cs typeface="Trebuchet MS"/>
              </a:rPr>
              <a:t>czy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dirty="0">
                <a:latin typeface="Calibri  "/>
                <a:cs typeface="Trebuchet MS"/>
              </a:rPr>
              <a:t>też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70" dirty="0">
                <a:latin typeface="Calibri  "/>
                <a:cs typeface="Trebuchet MS"/>
              </a:rPr>
              <a:t>współdzielenie</a:t>
            </a:r>
            <a:r>
              <a:rPr b="1" spc="-76" dirty="0">
                <a:latin typeface="Calibri  "/>
                <a:cs typeface="Trebuchet MS"/>
              </a:rPr>
              <a:t> </a:t>
            </a:r>
            <a:r>
              <a:rPr b="1" spc="80" dirty="0">
                <a:latin typeface="Calibri  "/>
                <a:cs typeface="Trebuchet MS"/>
              </a:rPr>
              <a:t>(symbioza </a:t>
            </a:r>
            <a:r>
              <a:rPr b="1" spc="63" dirty="0">
                <a:latin typeface="Calibri  "/>
                <a:cs typeface="Trebuchet MS"/>
              </a:rPr>
              <a:t>gospodarcza).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67" dirty="0">
                <a:latin typeface="Calibri  "/>
                <a:cs typeface="Trebuchet MS"/>
              </a:rPr>
              <a:t>Kluczowe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43" dirty="0">
                <a:latin typeface="Calibri  "/>
                <a:cs typeface="Trebuchet MS"/>
              </a:rPr>
              <a:t>znaczenie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37" dirty="0">
                <a:latin typeface="Calibri  "/>
                <a:cs typeface="Trebuchet MS"/>
              </a:rPr>
              <a:t>będzie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133" dirty="0">
                <a:latin typeface="Calibri  "/>
                <a:cs typeface="Trebuchet MS"/>
              </a:rPr>
              <a:t>miał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130" dirty="0">
                <a:latin typeface="Calibri  "/>
                <a:cs typeface="Trebuchet MS"/>
              </a:rPr>
              <a:t>system</a:t>
            </a:r>
            <a:r>
              <a:rPr b="1" spc="-80" dirty="0">
                <a:latin typeface="Calibri  "/>
                <a:cs typeface="Trebuchet MS"/>
              </a:rPr>
              <a:t> </a:t>
            </a:r>
            <a:r>
              <a:rPr b="1" spc="120" dirty="0">
                <a:latin typeface="Calibri  "/>
                <a:cs typeface="Trebuchet MS"/>
              </a:rPr>
              <a:t>monitorowania </a:t>
            </a:r>
            <a:r>
              <a:rPr b="1" dirty="0">
                <a:latin typeface="Calibri  "/>
                <a:cs typeface="Trebuchet MS"/>
              </a:rPr>
              <a:t>i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spc="80" dirty="0">
                <a:latin typeface="Calibri  "/>
                <a:cs typeface="Trebuchet MS"/>
              </a:rPr>
              <a:t>oceny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dirty="0">
                <a:latin typeface="Calibri  "/>
                <a:cs typeface="Trebuchet MS"/>
              </a:rPr>
              <a:t>realizacji</a:t>
            </a:r>
            <a:r>
              <a:rPr b="1" spc="-47" dirty="0">
                <a:latin typeface="Calibri  "/>
                <a:cs typeface="Trebuchet MS"/>
              </a:rPr>
              <a:t> </a:t>
            </a:r>
            <a:r>
              <a:rPr b="1" spc="83" dirty="0">
                <a:latin typeface="Calibri  "/>
                <a:cs typeface="Trebuchet MS"/>
              </a:rPr>
              <a:t>strategii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spc="80" dirty="0">
                <a:latin typeface="Calibri  "/>
                <a:cs typeface="Trebuchet MS"/>
              </a:rPr>
              <a:t>jednak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spc="173" dirty="0">
                <a:latin typeface="Calibri  "/>
                <a:cs typeface="Trebuchet MS"/>
              </a:rPr>
              <a:t>w</a:t>
            </a:r>
            <a:r>
              <a:rPr b="1" spc="-47" dirty="0">
                <a:latin typeface="Calibri  "/>
                <a:cs typeface="Trebuchet MS"/>
              </a:rPr>
              <a:t> </a:t>
            </a:r>
            <a:r>
              <a:rPr b="1" spc="73" dirty="0">
                <a:latin typeface="Calibri  "/>
                <a:cs typeface="Trebuchet MS"/>
              </a:rPr>
              <a:t>większości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spc="76" dirty="0">
                <a:latin typeface="Calibri  "/>
                <a:cs typeface="Trebuchet MS"/>
              </a:rPr>
              <a:t>tych</a:t>
            </a:r>
            <a:r>
              <a:rPr b="1" spc="-47" dirty="0">
                <a:latin typeface="Calibri  "/>
                <a:cs typeface="Trebuchet MS"/>
              </a:rPr>
              <a:t> </a:t>
            </a:r>
            <a:r>
              <a:rPr b="1" spc="140" dirty="0">
                <a:latin typeface="Calibri  "/>
                <a:cs typeface="Trebuchet MS"/>
              </a:rPr>
              <a:t>dokumentów</a:t>
            </a:r>
            <a:r>
              <a:rPr b="1" spc="-50" dirty="0">
                <a:latin typeface="Calibri  "/>
                <a:cs typeface="Trebuchet MS"/>
              </a:rPr>
              <a:t> </a:t>
            </a:r>
            <a:r>
              <a:rPr b="1" spc="113" dirty="0">
                <a:latin typeface="Calibri  "/>
                <a:cs typeface="Trebuchet MS"/>
              </a:rPr>
              <a:t>brak </a:t>
            </a:r>
            <a:r>
              <a:rPr b="1" dirty="0">
                <a:latin typeface="Calibri  "/>
                <a:cs typeface="Trebuchet MS"/>
              </a:rPr>
              <a:t>jest</a:t>
            </a:r>
            <a:r>
              <a:rPr b="1" spc="-63" dirty="0">
                <a:latin typeface="Calibri  "/>
                <a:cs typeface="Trebuchet MS"/>
              </a:rPr>
              <a:t> </a:t>
            </a:r>
            <a:r>
              <a:rPr b="1" spc="107" dirty="0">
                <a:latin typeface="Calibri  "/>
                <a:cs typeface="Trebuchet MS"/>
              </a:rPr>
              <a:t>opracowanych</a:t>
            </a:r>
            <a:r>
              <a:rPr b="1" spc="-63" dirty="0">
                <a:latin typeface="Calibri  "/>
                <a:cs typeface="Trebuchet MS"/>
              </a:rPr>
              <a:t> </a:t>
            </a:r>
            <a:r>
              <a:rPr b="1" spc="100" dirty="0">
                <a:latin typeface="Calibri  "/>
                <a:cs typeface="Trebuchet MS"/>
              </a:rPr>
              <a:t>systemów,</a:t>
            </a:r>
            <a:r>
              <a:rPr b="1" spc="-60" dirty="0">
                <a:latin typeface="Calibri  "/>
                <a:cs typeface="Trebuchet MS"/>
              </a:rPr>
              <a:t> </a:t>
            </a:r>
            <a:r>
              <a:rPr b="1" spc="97" dirty="0">
                <a:latin typeface="Calibri  "/>
                <a:cs typeface="Trebuchet MS"/>
              </a:rPr>
              <a:t>lub</a:t>
            </a:r>
            <a:r>
              <a:rPr b="1" spc="-63" dirty="0">
                <a:latin typeface="Calibri  "/>
                <a:cs typeface="Trebuchet MS"/>
              </a:rPr>
              <a:t> </a:t>
            </a:r>
            <a:r>
              <a:rPr b="1" spc="157" dirty="0">
                <a:latin typeface="Calibri  "/>
                <a:cs typeface="Trebuchet MS"/>
              </a:rPr>
              <a:t>są</a:t>
            </a:r>
            <a:r>
              <a:rPr b="1" spc="-63" dirty="0">
                <a:latin typeface="Calibri  "/>
                <a:cs typeface="Trebuchet MS"/>
              </a:rPr>
              <a:t> </a:t>
            </a:r>
            <a:r>
              <a:rPr b="1" spc="173" dirty="0">
                <a:latin typeface="Calibri  "/>
                <a:cs typeface="Trebuchet MS"/>
              </a:rPr>
              <a:t>w</a:t>
            </a:r>
            <a:r>
              <a:rPr b="1" spc="-60" dirty="0">
                <a:latin typeface="Calibri  "/>
                <a:cs typeface="Trebuchet MS"/>
              </a:rPr>
              <a:t> </a:t>
            </a:r>
            <a:r>
              <a:rPr b="1" spc="33" dirty="0">
                <a:latin typeface="Calibri  "/>
                <a:cs typeface="Trebuchet MS"/>
              </a:rPr>
              <a:t>fazie</a:t>
            </a:r>
            <a:r>
              <a:rPr b="1" spc="-63" dirty="0">
                <a:latin typeface="Calibri  "/>
                <a:cs typeface="Trebuchet MS"/>
              </a:rPr>
              <a:t> </a:t>
            </a:r>
            <a:r>
              <a:rPr b="1" spc="47" dirty="0">
                <a:latin typeface="Calibri  "/>
                <a:cs typeface="Trebuchet MS"/>
              </a:rPr>
              <a:t>tworzenia.</a:t>
            </a:r>
            <a:endParaRPr dirty="0">
              <a:latin typeface="Calibri  "/>
              <a:cs typeface="Trebuchet MS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CA3F5FC-AA8C-498C-B880-FE2D9F6E40D3}"/>
              </a:ext>
            </a:extLst>
          </p:cNvPr>
          <p:cNvSpPr txBox="1">
            <a:spLocks/>
          </p:cNvSpPr>
          <p:nvPr/>
        </p:nvSpPr>
        <p:spPr>
          <a:xfrm>
            <a:off x="2564956" y="735075"/>
            <a:ext cx="7061345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Podsumowanie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E9169CD4-B3E0-40D0-AE8E-5D118A6CF1E4}"/>
              </a:ext>
            </a:extLst>
          </p:cNvPr>
          <p:cNvSpPr txBox="1"/>
          <p:nvPr/>
        </p:nvSpPr>
        <p:spPr>
          <a:xfrm>
            <a:off x="2246451" y="2282288"/>
            <a:ext cx="6830870" cy="81370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645192" marR="3387" indent="-637149">
              <a:lnSpc>
                <a:spcPct val="116300"/>
              </a:lnSpc>
              <a:spcBef>
                <a:spcPts val="67"/>
              </a:spcBef>
            </a:pPr>
            <a:r>
              <a:rPr sz="4800" b="1" spc="90" dirty="0">
                <a:cs typeface="Trebuchet MS"/>
              </a:rPr>
              <a:t>Dziękuje</a:t>
            </a:r>
            <a:r>
              <a:rPr sz="4800" b="1" spc="-190" dirty="0">
                <a:cs typeface="Trebuchet MS"/>
              </a:rPr>
              <a:t> </a:t>
            </a:r>
            <a:r>
              <a:rPr sz="4800" b="1" spc="43" dirty="0">
                <a:cs typeface="Trebuchet MS"/>
              </a:rPr>
              <a:t>za </a:t>
            </a:r>
            <a:r>
              <a:rPr sz="4800" b="1" spc="143" dirty="0">
                <a:cs typeface="Trebuchet MS"/>
              </a:rPr>
              <a:t>uwagę!</a:t>
            </a:r>
            <a:endParaRPr sz="4800" dirty="0">
              <a:cs typeface="Trebuchet MS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F04FB71-0828-451A-95AF-4ADEE4C5BBC6}"/>
              </a:ext>
            </a:extLst>
          </p:cNvPr>
          <p:cNvSpPr txBox="1">
            <a:spLocks/>
          </p:cNvSpPr>
          <p:nvPr/>
        </p:nvSpPr>
        <p:spPr>
          <a:xfrm>
            <a:off x="6053034" y="3881479"/>
            <a:ext cx="4228352" cy="744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02294F"/>
                </a:solidFill>
                <a:latin typeface="+mn-lt"/>
              </a:rPr>
              <a:t>Kontakt</a:t>
            </a:r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59F370DB-DEDE-4E8C-A9F0-ED72E31B10E1}"/>
              </a:ext>
            </a:extLst>
          </p:cNvPr>
          <p:cNvSpPr txBox="1">
            <a:spLocks/>
          </p:cNvSpPr>
          <p:nvPr/>
        </p:nvSpPr>
        <p:spPr>
          <a:xfrm>
            <a:off x="6053034" y="4641887"/>
            <a:ext cx="3893156" cy="169163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8C7ED"/>
              </a:buClr>
              <a:buNone/>
            </a:pPr>
            <a:r>
              <a:rPr lang="pl-PL" sz="1800" b="1" dirty="0">
                <a:solidFill>
                  <a:srgbClr val="58C7ED"/>
                </a:solidFill>
              </a:rPr>
              <a:t>Dr Agnieszka </a:t>
            </a:r>
            <a:r>
              <a:rPr lang="pl-PL" sz="1800" b="1" dirty="0" err="1">
                <a:solidFill>
                  <a:srgbClr val="58C7ED"/>
                </a:solidFill>
              </a:rPr>
              <a:t>Nowaczek</a:t>
            </a:r>
            <a:endParaRPr lang="pl-PL" sz="1800" b="1" dirty="0">
              <a:solidFill>
                <a:srgbClr val="58C7ED"/>
              </a:solidFill>
            </a:endParaRPr>
          </a:p>
          <a:p>
            <a:pPr marL="0" indent="0">
              <a:buClr>
                <a:srgbClr val="58C7ED"/>
              </a:buClr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Instytut Gospodarki Surowcami Mineralnymi i Energią Polskiej Akademii Nauk                                                                                           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Pracownia Badań Strategicznych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dirty="0">
                <a:solidFill>
                  <a:srgbClr val="FC672B"/>
                </a:solidFill>
              </a:rPr>
              <a:t>t: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+48 504 824 603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dirty="0">
                <a:solidFill>
                  <a:srgbClr val="FC672B"/>
                </a:solidFill>
              </a:rPr>
              <a:t>e: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</a:rPr>
              <a:t>anowaczek@meeri.pl</a:t>
            </a:r>
          </a:p>
          <a:p>
            <a:pPr marL="0" indent="0">
              <a:buClr>
                <a:srgbClr val="58C7ED"/>
              </a:buClr>
              <a:buNone/>
            </a:pPr>
            <a:endParaRPr lang="pl-PL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" y="2"/>
            <a:ext cx="39623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34011" y="523371"/>
            <a:ext cx="1680728" cy="113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4011" y="2428223"/>
            <a:ext cx="1435099" cy="969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5252" y="4258350"/>
            <a:ext cx="1435099" cy="969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 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2971" y="658678"/>
            <a:ext cx="4969933" cy="92155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ts val="1800"/>
              </a:lnSpc>
              <a:spcBef>
                <a:spcPts val="67"/>
              </a:spcBef>
            </a:pPr>
            <a:r>
              <a:rPr sz="1400" b="1" spc="-40" dirty="0">
                <a:latin typeface="Calibri  "/>
              </a:rPr>
              <a:t>Najpoważniejszym deficytem i naszym największym  wyzwaniem w dziedzinie zrównoważonego rozwoju jest  dług ekologiczny, który zaciągamy przez nadmierną  eksploatację i wyczerpywanie zasobów naturalnych.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1E1EA2F-086F-4F86-A0CC-080B9D407244}"/>
              </a:ext>
            </a:extLst>
          </p:cNvPr>
          <p:cNvSpPr txBox="1"/>
          <p:nvPr/>
        </p:nvSpPr>
        <p:spPr>
          <a:xfrm>
            <a:off x="6250701" y="2759105"/>
            <a:ext cx="4565650" cy="46061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ts val="1800"/>
              </a:lnSpc>
              <a:spcBef>
                <a:spcPts val="63"/>
              </a:spcBef>
            </a:pPr>
            <a:r>
              <a:rPr lang="pl-PL" sz="1400" b="1" spc="-67" dirty="0">
                <a:latin typeface="Calibri "/>
                <a:cs typeface="Verdana"/>
              </a:rPr>
              <a:t>Ludzkość </a:t>
            </a:r>
            <a:r>
              <a:rPr lang="pl-PL" sz="1400" b="1" spc="-113" dirty="0">
                <a:latin typeface="Calibri "/>
                <a:cs typeface="Verdana"/>
              </a:rPr>
              <a:t>zużywa </a:t>
            </a:r>
            <a:r>
              <a:rPr lang="pl-PL" sz="1400" b="1" spc="-60" dirty="0">
                <a:latin typeface="Calibri "/>
                <a:cs typeface="Verdana"/>
              </a:rPr>
              <a:t>obecnie nadmierną ilość zasobów- </a:t>
            </a:r>
            <a:r>
              <a:rPr lang="pl-PL" sz="1400" b="1" spc="-110" dirty="0">
                <a:solidFill>
                  <a:srgbClr val="53B162"/>
                </a:solidFill>
                <a:latin typeface="Calibri "/>
                <a:cs typeface="Verdana"/>
              </a:rPr>
              <a:t>ekwiwalent </a:t>
            </a:r>
            <a:r>
              <a:rPr lang="pl-PL" sz="1400" b="1" spc="-220" dirty="0">
                <a:solidFill>
                  <a:srgbClr val="53B162"/>
                </a:solidFill>
                <a:latin typeface="Calibri "/>
                <a:cs typeface="Verdana"/>
              </a:rPr>
              <a:t>1,7</a:t>
            </a:r>
            <a:r>
              <a:rPr lang="pl-PL" sz="1400" b="1" spc="-283" dirty="0">
                <a:solidFill>
                  <a:srgbClr val="53B162"/>
                </a:solidFill>
                <a:latin typeface="Calibri "/>
                <a:cs typeface="Verdana"/>
              </a:rPr>
              <a:t> </a:t>
            </a:r>
            <a:r>
              <a:rPr lang="pl-PL" sz="1400" b="1" spc="-123" dirty="0">
                <a:solidFill>
                  <a:srgbClr val="53B162"/>
                </a:solidFill>
                <a:latin typeface="Calibri "/>
                <a:cs typeface="Verdana"/>
              </a:rPr>
              <a:t>Ziemi</a:t>
            </a:r>
            <a:r>
              <a:rPr lang="pl-PL" sz="1400" b="1" spc="-123" dirty="0">
                <a:latin typeface="Calibri "/>
                <a:cs typeface="Verdana"/>
              </a:rPr>
              <a:t>.</a:t>
            </a:r>
            <a:r>
              <a:rPr lang="pl-PL" sz="1400" b="1" spc="-60" dirty="0">
                <a:latin typeface="Calibri "/>
                <a:cs typeface="Verdana"/>
              </a:rPr>
              <a:t> </a:t>
            </a:r>
            <a:endParaRPr sz="1400" spc="-40" dirty="0">
              <a:latin typeface="Calibri  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157FF7A-0D9A-43AF-8761-FE3F1767A26E}"/>
              </a:ext>
            </a:extLst>
          </p:cNvPr>
          <p:cNvSpPr txBox="1"/>
          <p:nvPr/>
        </p:nvSpPr>
        <p:spPr>
          <a:xfrm>
            <a:off x="6014739" y="4167219"/>
            <a:ext cx="5037574" cy="115196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ts val="1800"/>
              </a:lnSpc>
              <a:spcBef>
                <a:spcPts val="63"/>
              </a:spcBef>
            </a:pPr>
            <a:r>
              <a:rPr lang="pl-PL" sz="1400" b="1" spc="-40" dirty="0">
                <a:latin typeface="Calibri  "/>
              </a:rPr>
              <a:t>GOZ to zmiany struktury konsumpcji i produkcji  przez skupienie się na projektowaniu produktów:  trwałość, (możliwość naprawy, ponownego  wykorzystania i recyklingu), gospodarowaniu odpadami (recykling materiałów,  odzysk energii i unikanie składowania)  zwiększanie świadomości konsumentów.</a:t>
            </a:r>
          </a:p>
        </p:txBody>
      </p:sp>
    </p:spTree>
    <p:extLst>
      <p:ext uri="{BB962C8B-B14F-4D97-AF65-F5344CB8AC3E}">
        <p14:creationId xmlns:p14="http://schemas.microsoft.com/office/powerpoint/2010/main" val="233672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8007" y="1997896"/>
            <a:ext cx="3045883" cy="3255433"/>
          </a:xfrm>
          <a:custGeom>
            <a:avLst/>
            <a:gdLst/>
            <a:ahLst/>
            <a:cxnLst/>
            <a:rect l="l" t="t" r="r" b="b"/>
            <a:pathLst>
              <a:path w="4568825" h="4883150">
                <a:moveTo>
                  <a:pt x="2231479" y="358330"/>
                </a:moveTo>
                <a:lnTo>
                  <a:pt x="2227554" y="312585"/>
                </a:lnTo>
                <a:lnTo>
                  <a:pt x="2218232" y="269379"/>
                </a:lnTo>
                <a:lnTo>
                  <a:pt x="2215705" y="260489"/>
                </a:lnTo>
                <a:lnTo>
                  <a:pt x="2212949" y="251587"/>
                </a:lnTo>
                <a:lnTo>
                  <a:pt x="2209990" y="242697"/>
                </a:lnTo>
                <a:lnTo>
                  <a:pt x="2206853" y="235077"/>
                </a:lnTo>
                <a:lnTo>
                  <a:pt x="2203526" y="226174"/>
                </a:lnTo>
                <a:lnTo>
                  <a:pt x="2199995" y="218554"/>
                </a:lnTo>
                <a:lnTo>
                  <a:pt x="2196274" y="209664"/>
                </a:lnTo>
                <a:lnTo>
                  <a:pt x="2192324" y="202031"/>
                </a:lnTo>
                <a:lnTo>
                  <a:pt x="2169630" y="162648"/>
                </a:lnTo>
                <a:lnTo>
                  <a:pt x="2153856" y="141046"/>
                </a:lnTo>
                <a:lnTo>
                  <a:pt x="2148179" y="133426"/>
                </a:lnTo>
                <a:lnTo>
                  <a:pt x="2142325" y="127063"/>
                </a:lnTo>
                <a:lnTo>
                  <a:pt x="2136343" y="120713"/>
                </a:lnTo>
                <a:lnTo>
                  <a:pt x="2130221" y="113093"/>
                </a:lnTo>
                <a:lnTo>
                  <a:pt x="2123935" y="106743"/>
                </a:lnTo>
                <a:lnTo>
                  <a:pt x="2117483" y="100380"/>
                </a:lnTo>
                <a:lnTo>
                  <a:pt x="2110892" y="94030"/>
                </a:lnTo>
                <a:lnTo>
                  <a:pt x="2104161" y="88950"/>
                </a:lnTo>
                <a:lnTo>
                  <a:pt x="2097278" y="82600"/>
                </a:lnTo>
                <a:lnTo>
                  <a:pt x="2090242" y="77508"/>
                </a:lnTo>
                <a:lnTo>
                  <a:pt x="2083041" y="71158"/>
                </a:lnTo>
                <a:lnTo>
                  <a:pt x="2068334" y="60998"/>
                </a:lnTo>
                <a:lnTo>
                  <a:pt x="2060829" y="55918"/>
                </a:lnTo>
                <a:lnTo>
                  <a:pt x="2053158" y="52095"/>
                </a:lnTo>
                <a:lnTo>
                  <a:pt x="2045360" y="47015"/>
                </a:lnTo>
                <a:lnTo>
                  <a:pt x="2037499" y="43205"/>
                </a:lnTo>
                <a:lnTo>
                  <a:pt x="2029523" y="38125"/>
                </a:lnTo>
                <a:lnTo>
                  <a:pt x="2013254" y="30505"/>
                </a:lnTo>
                <a:lnTo>
                  <a:pt x="2004999" y="27952"/>
                </a:lnTo>
                <a:lnTo>
                  <a:pt x="1988197" y="20332"/>
                </a:lnTo>
                <a:lnTo>
                  <a:pt x="1953793" y="10172"/>
                </a:lnTo>
                <a:lnTo>
                  <a:pt x="1945030" y="8902"/>
                </a:lnTo>
                <a:lnTo>
                  <a:pt x="1936203" y="6362"/>
                </a:lnTo>
                <a:lnTo>
                  <a:pt x="1891588" y="0"/>
                </a:lnTo>
                <a:lnTo>
                  <a:pt x="1837690" y="0"/>
                </a:lnTo>
                <a:lnTo>
                  <a:pt x="1793024" y="6362"/>
                </a:lnTo>
                <a:lnTo>
                  <a:pt x="1784197" y="8902"/>
                </a:lnTo>
                <a:lnTo>
                  <a:pt x="1775434" y="10172"/>
                </a:lnTo>
                <a:lnTo>
                  <a:pt x="1741030" y="20332"/>
                </a:lnTo>
                <a:lnTo>
                  <a:pt x="1724228" y="27952"/>
                </a:lnTo>
                <a:lnTo>
                  <a:pt x="1715973" y="30505"/>
                </a:lnTo>
                <a:lnTo>
                  <a:pt x="1699704" y="38125"/>
                </a:lnTo>
                <a:lnTo>
                  <a:pt x="1691728" y="43205"/>
                </a:lnTo>
                <a:lnTo>
                  <a:pt x="1683880" y="47015"/>
                </a:lnTo>
                <a:lnTo>
                  <a:pt x="1676120" y="52095"/>
                </a:lnTo>
                <a:lnTo>
                  <a:pt x="1668462" y="55918"/>
                </a:lnTo>
                <a:lnTo>
                  <a:pt x="1660893" y="60998"/>
                </a:lnTo>
                <a:lnTo>
                  <a:pt x="1653438" y="66078"/>
                </a:lnTo>
                <a:lnTo>
                  <a:pt x="1646135" y="71158"/>
                </a:lnTo>
                <a:lnTo>
                  <a:pt x="1638973" y="77508"/>
                </a:lnTo>
                <a:lnTo>
                  <a:pt x="1631950" y="82600"/>
                </a:lnTo>
                <a:lnTo>
                  <a:pt x="1625066" y="88950"/>
                </a:lnTo>
                <a:lnTo>
                  <a:pt x="1618335" y="94030"/>
                </a:lnTo>
                <a:lnTo>
                  <a:pt x="1611744" y="100380"/>
                </a:lnTo>
                <a:lnTo>
                  <a:pt x="1605292" y="106743"/>
                </a:lnTo>
                <a:lnTo>
                  <a:pt x="1598993" y="113093"/>
                </a:lnTo>
                <a:lnTo>
                  <a:pt x="1592834" y="120713"/>
                </a:lnTo>
                <a:lnTo>
                  <a:pt x="1586852" y="127063"/>
                </a:lnTo>
                <a:lnTo>
                  <a:pt x="1581048" y="133426"/>
                </a:lnTo>
                <a:lnTo>
                  <a:pt x="1575435" y="141046"/>
                </a:lnTo>
                <a:lnTo>
                  <a:pt x="1569986" y="148666"/>
                </a:lnTo>
                <a:lnTo>
                  <a:pt x="1564716" y="155016"/>
                </a:lnTo>
                <a:lnTo>
                  <a:pt x="1541068" y="193141"/>
                </a:lnTo>
                <a:lnTo>
                  <a:pt x="1536966" y="202031"/>
                </a:lnTo>
                <a:lnTo>
                  <a:pt x="1533055" y="209664"/>
                </a:lnTo>
                <a:lnTo>
                  <a:pt x="1529308" y="218554"/>
                </a:lnTo>
                <a:lnTo>
                  <a:pt x="1525701" y="226174"/>
                </a:lnTo>
                <a:lnTo>
                  <a:pt x="1522323" y="235077"/>
                </a:lnTo>
                <a:lnTo>
                  <a:pt x="1519186" y="242697"/>
                </a:lnTo>
                <a:lnTo>
                  <a:pt x="1516265" y="251587"/>
                </a:lnTo>
                <a:lnTo>
                  <a:pt x="1513522" y="260489"/>
                </a:lnTo>
                <a:lnTo>
                  <a:pt x="1510995" y="269379"/>
                </a:lnTo>
                <a:lnTo>
                  <a:pt x="1508709" y="276999"/>
                </a:lnTo>
                <a:lnTo>
                  <a:pt x="1500403" y="321475"/>
                </a:lnTo>
                <a:lnTo>
                  <a:pt x="1497749" y="376110"/>
                </a:lnTo>
                <a:lnTo>
                  <a:pt x="1498066" y="385013"/>
                </a:lnTo>
                <a:lnTo>
                  <a:pt x="1503095" y="429475"/>
                </a:lnTo>
                <a:lnTo>
                  <a:pt x="1513522" y="473951"/>
                </a:lnTo>
                <a:lnTo>
                  <a:pt x="1519237" y="490474"/>
                </a:lnTo>
                <a:lnTo>
                  <a:pt x="1522374" y="499364"/>
                </a:lnTo>
                <a:lnTo>
                  <a:pt x="1525701" y="508266"/>
                </a:lnTo>
                <a:lnTo>
                  <a:pt x="1529232" y="515886"/>
                </a:lnTo>
                <a:lnTo>
                  <a:pt x="1532953" y="524776"/>
                </a:lnTo>
                <a:lnTo>
                  <a:pt x="1536903" y="532409"/>
                </a:lnTo>
                <a:lnTo>
                  <a:pt x="1541068" y="540029"/>
                </a:lnTo>
                <a:lnTo>
                  <a:pt x="1545424" y="547649"/>
                </a:lnTo>
                <a:lnTo>
                  <a:pt x="1549946" y="556552"/>
                </a:lnTo>
                <a:lnTo>
                  <a:pt x="1554670" y="564172"/>
                </a:lnTo>
                <a:lnTo>
                  <a:pt x="1559598" y="571792"/>
                </a:lnTo>
                <a:lnTo>
                  <a:pt x="1564703" y="578142"/>
                </a:lnTo>
                <a:lnTo>
                  <a:pt x="1569948" y="585774"/>
                </a:lnTo>
                <a:lnTo>
                  <a:pt x="1575371" y="593394"/>
                </a:lnTo>
                <a:lnTo>
                  <a:pt x="1581048" y="599744"/>
                </a:lnTo>
                <a:lnTo>
                  <a:pt x="1586903" y="607377"/>
                </a:lnTo>
                <a:lnTo>
                  <a:pt x="1618335" y="639140"/>
                </a:lnTo>
                <a:lnTo>
                  <a:pt x="1631950" y="650570"/>
                </a:lnTo>
                <a:lnTo>
                  <a:pt x="1638985" y="656932"/>
                </a:lnTo>
                <a:lnTo>
                  <a:pt x="1676069" y="682345"/>
                </a:lnTo>
                <a:lnTo>
                  <a:pt x="1732572" y="710298"/>
                </a:lnTo>
                <a:lnTo>
                  <a:pt x="1749552" y="715378"/>
                </a:lnTo>
                <a:lnTo>
                  <a:pt x="1758124" y="719188"/>
                </a:lnTo>
                <a:lnTo>
                  <a:pt x="1766735" y="721728"/>
                </a:lnTo>
                <a:lnTo>
                  <a:pt x="1775434" y="722998"/>
                </a:lnTo>
                <a:lnTo>
                  <a:pt x="1793024" y="728078"/>
                </a:lnTo>
                <a:lnTo>
                  <a:pt x="1828698" y="733171"/>
                </a:lnTo>
                <a:lnTo>
                  <a:pt x="1837664" y="733171"/>
                </a:lnTo>
                <a:lnTo>
                  <a:pt x="1846656" y="734441"/>
                </a:lnTo>
                <a:lnTo>
                  <a:pt x="1882521" y="734441"/>
                </a:lnTo>
                <a:lnTo>
                  <a:pt x="1891512" y="733171"/>
                </a:lnTo>
                <a:lnTo>
                  <a:pt x="1900529" y="733171"/>
                </a:lnTo>
                <a:lnTo>
                  <a:pt x="1936203" y="728078"/>
                </a:lnTo>
                <a:lnTo>
                  <a:pt x="1953793" y="722998"/>
                </a:lnTo>
                <a:lnTo>
                  <a:pt x="1962492" y="721728"/>
                </a:lnTo>
                <a:lnTo>
                  <a:pt x="1971103" y="719188"/>
                </a:lnTo>
                <a:lnTo>
                  <a:pt x="1979676" y="715378"/>
                </a:lnTo>
                <a:lnTo>
                  <a:pt x="1996655" y="710298"/>
                </a:lnTo>
                <a:lnTo>
                  <a:pt x="2004999" y="706488"/>
                </a:lnTo>
                <a:lnTo>
                  <a:pt x="2037499" y="691235"/>
                </a:lnTo>
                <a:lnTo>
                  <a:pt x="2045347" y="686155"/>
                </a:lnTo>
                <a:lnTo>
                  <a:pt x="2053107" y="682345"/>
                </a:lnTo>
                <a:lnTo>
                  <a:pt x="2090254" y="656932"/>
                </a:lnTo>
                <a:lnTo>
                  <a:pt x="2097278" y="650570"/>
                </a:lnTo>
                <a:lnTo>
                  <a:pt x="2104161" y="645490"/>
                </a:lnTo>
                <a:lnTo>
                  <a:pt x="2136394" y="613727"/>
                </a:lnTo>
                <a:lnTo>
                  <a:pt x="2148179" y="599744"/>
                </a:lnTo>
                <a:lnTo>
                  <a:pt x="2153793" y="593394"/>
                </a:lnTo>
                <a:lnTo>
                  <a:pt x="2159241" y="585774"/>
                </a:lnTo>
                <a:lnTo>
                  <a:pt x="2164511" y="578142"/>
                </a:lnTo>
                <a:lnTo>
                  <a:pt x="2169630" y="571792"/>
                </a:lnTo>
                <a:lnTo>
                  <a:pt x="2174583" y="564172"/>
                </a:lnTo>
                <a:lnTo>
                  <a:pt x="2179320" y="556552"/>
                </a:lnTo>
                <a:lnTo>
                  <a:pt x="2183854" y="547649"/>
                </a:lnTo>
                <a:lnTo>
                  <a:pt x="2188159" y="540029"/>
                </a:lnTo>
                <a:lnTo>
                  <a:pt x="2192261" y="532409"/>
                </a:lnTo>
                <a:lnTo>
                  <a:pt x="2196173" y="523506"/>
                </a:lnTo>
                <a:lnTo>
                  <a:pt x="2199919" y="515886"/>
                </a:lnTo>
                <a:lnTo>
                  <a:pt x="2203526" y="508266"/>
                </a:lnTo>
                <a:lnTo>
                  <a:pt x="2206904" y="499364"/>
                </a:lnTo>
                <a:lnTo>
                  <a:pt x="2210041" y="490474"/>
                </a:lnTo>
                <a:lnTo>
                  <a:pt x="2212962" y="482854"/>
                </a:lnTo>
                <a:lnTo>
                  <a:pt x="2224468" y="438378"/>
                </a:lnTo>
                <a:lnTo>
                  <a:pt x="2230551" y="393903"/>
                </a:lnTo>
                <a:lnTo>
                  <a:pt x="2231453" y="376110"/>
                </a:lnTo>
                <a:lnTo>
                  <a:pt x="2231479" y="358330"/>
                </a:lnTo>
                <a:close/>
              </a:path>
              <a:path w="4568825" h="4883150">
                <a:moveTo>
                  <a:pt x="2897403" y="1638744"/>
                </a:moveTo>
                <a:lnTo>
                  <a:pt x="2890050" y="1595970"/>
                </a:lnTo>
                <a:lnTo>
                  <a:pt x="2870276" y="1557820"/>
                </a:lnTo>
                <a:lnTo>
                  <a:pt x="2839580" y="1527200"/>
                </a:lnTo>
                <a:lnTo>
                  <a:pt x="2799461" y="1506982"/>
                </a:lnTo>
                <a:lnTo>
                  <a:pt x="2303538" y="1349806"/>
                </a:lnTo>
                <a:lnTo>
                  <a:pt x="2153767" y="1157820"/>
                </a:lnTo>
                <a:lnTo>
                  <a:pt x="2124329" y="1119174"/>
                </a:lnTo>
                <a:lnTo>
                  <a:pt x="2065578" y="1039355"/>
                </a:lnTo>
                <a:lnTo>
                  <a:pt x="2035632" y="999363"/>
                </a:lnTo>
                <a:lnTo>
                  <a:pt x="2004910" y="960120"/>
                </a:lnTo>
                <a:lnTo>
                  <a:pt x="1973072" y="922197"/>
                </a:lnTo>
                <a:lnTo>
                  <a:pt x="1939823" y="886206"/>
                </a:lnTo>
                <a:lnTo>
                  <a:pt x="1904847" y="852728"/>
                </a:lnTo>
                <a:lnTo>
                  <a:pt x="1864741" y="821258"/>
                </a:lnTo>
                <a:lnTo>
                  <a:pt x="1822399" y="796963"/>
                </a:lnTo>
                <a:lnTo>
                  <a:pt x="1777428" y="780567"/>
                </a:lnTo>
                <a:lnTo>
                  <a:pt x="1729409" y="772744"/>
                </a:lnTo>
                <a:lnTo>
                  <a:pt x="1677898" y="774204"/>
                </a:lnTo>
                <a:lnTo>
                  <a:pt x="1601266" y="786625"/>
                </a:lnTo>
                <a:lnTo>
                  <a:pt x="1562442" y="799299"/>
                </a:lnTo>
                <a:lnTo>
                  <a:pt x="940676" y="1263408"/>
                </a:lnTo>
                <a:lnTo>
                  <a:pt x="906170" y="1300873"/>
                </a:lnTo>
                <a:lnTo>
                  <a:pt x="887374" y="1348155"/>
                </a:lnTo>
                <a:lnTo>
                  <a:pt x="760691" y="1982584"/>
                </a:lnTo>
                <a:lnTo>
                  <a:pt x="759040" y="2027478"/>
                </a:lnTo>
                <a:lnTo>
                  <a:pt x="771004" y="2069172"/>
                </a:lnTo>
                <a:lnTo>
                  <a:pt x="794778" y="2104923"/>
                </a:lnTo>
                <a:lnTo>
                  <a:pt x="828586" y="2132038"/>
                </a:lnTo>
                <a:lnTo>
                  <a:pt x="870610" y="2147773"/>
                </a:lnTo>
                <a:lnTo>
                  <a:pt x="898283" y="2150567"/>
                </a:lnTo>
                <a:lnTo>
                  <a:pt x="945451" y="2142325"/>
                </a:lnTo>
                <a:lnTo>
                  <a:pt x="986472" y="2119172"/>
                </a:lnTo>
                <a:lnTo>
                  <a:pt x="1017739" y="2083511"/>
                </a:lnTo>
                <a:lnTo>
                  <a:pt x="1035621" y="2037740"/>
                </a:lnTo>
                <a:lnTo>
                  <a:pt x="1151763" y="1455902"/>
                </a:lnTo>
                <a:lnTo>
                  <a:pt x="1424800" y="1250823"/>
                </a:lnTo>
                <a:lnTo>
                  <a:pt x="1396746" y="2103551"/>
                </a:lnTo>
                <a:lnTo>
                  <a:pt x="1398612" y="2146643"/>
                </a:lnTo>
                <a:lnTo>
                  <a:pt x="1406779" y="2187892"/>
                </a:lnTo>
                <a:lnTo>
                  <a:pt x="1420736" y="2226818"/>
                </a:lnTo>
                <a:lnTo>
                  <a:pt x="1440027" y="2262898"/>
                </a:lnTo>
                <a:lnTo>
                  <a:pt x="1257249" y="3025368"/>
                </a:lnTo>
                <a:lnTo>
                  <a:pt x="1163154" y="3410953"/>
                </a:lnTo>
                <a:lnTo>
                  <a:pt x="1121740" y="3576726"/>
                </a:lnTo>
                <a:lnTo>
                  <a:pt x="1098956" y="3664851"/>
                </a:lnTo>
                <a:lnTo>
                  <a:pt x="1088453" y="3703269"/>
                </a:lnTo>
                <a:lnTo>
                  <a:pt x="1072832" y="3757828"/>
                </a:lnTo>
                <a:lnTo>
                  <a:pt x="1070965" y="3800703"/>
                </a:lnTo>
                <a:lnTo>
                  <a:pt x="1078788" y="3842626"/>
                </a:lnTo>
                <a:lnTo>
                  <a:pt x="1095908" y="3881831"/>
                </a:lnTo>
                <a:lnTo>
                  <a:pt x="1121968" y="3916565"/>
                </a:lnTo>
                <a:lnTo>
                  <a:pt x="1156589" y="3945102"/>
                </a:lnTo>
                <a:lnTo>
                  <a:pt x="1205687" y="3967429"/>
                </a:lnTo>
                <a:lnTo>
                  <a:pt x="1257249" y="3974706"/>
                </a:lnTo>
                <a:lnTo>
                  <a:pt x="1302816" y="3969067"/>
                </a:lnTo>
                <a:lnTo>
                  <a:pt x="1345717" y="3952481"/>
                </a:lnTo>
                <a:lnTo>
                  <a:pt x="1383766" y="3925443"/>
                </a:lnTo>
                <a:lnTo>
                  <a:pt x="1414767" y="3888435"/>
                </a:lnTo>
                <a:lnTo>
                  <a:pt x="1437043" y="3844950"/>
                </a:lnTo>
                <a:lnTo>
                  <a:pt x="1453667" y="3796715"/>
                </a:lnTo>
                <a:lnTo>
                  <a:pt x="1466519" y="3746258"/>
                </a:lnTo>
                <a:lnTo>
                  <a:pt x="1477505" y="3696106"/>
                </a:lnTo>
                <a:lnTo>
                  <a:pt x="1488516" y="3648786"/>
                </a:lnTo>
                <a:lnTo>
                  <a:pt x="1524393" y="3507740"/>
                </a:lnTo>
                <a:lnTo>
                  <a:pt x="1582407" y="3272193"/>
                </a:lnTo>
                <a:lnTo>
                  <a:pt x="1752917" y="2562390"/>
                </a:lnTo>
                <a:lnTo>
                  <a:pt x="1766087" y="2485479"/>
                </a:lnTo>
                <a:lnTo>
                  <a:pt x="1776628" y="2436368"/>
                </a:lnTo>
                <a:lnTo>
                  <a:pt x="1791487" y="2392921"/>
                </a:lnTo>
                <a:lnTo>
                  <a:pt x="1811883" y="2364689"/>
                </a:lnTo>
                <a:lnTo>
                  <a:pt x="1839099" y="2361247"/>
                </a:lnTo>
                <a:lnTo>
                  <a:pt x="2220658" y="2508123"/>
                </a:lnTo>
                <a:lnTo>
                  <a:pt x="2176996" y="3039516"/>
                </a:lnTo>
                <a:lnTo>
                  <a:pt x="2179548" y="3089656"/>
                </a:lnTo>
                <a:lnTo>
                  <a:pt x="2194661" y="3135769"/>
                </a:lnTo>
                <a:lnTo>
                  <a:pt x="2220671" y="3175914"/>
                </a:lnTo>
                <a:lnTo>
                  <a:pt x="2255964" y="3208185"/>
                </a:lnTo>
                <a:lnTo>
                  <a:pt x="2298890" y="3230664"/>
                </a:lnTo>
                <a:lnTo>
                  <a:pt x="2347836" y="3241421"/>
                </a:lnTo>
                <a:lnTo>
                  <a:pt x="2358250" y="3242056"/>
                </a:lnTo>
                <a:lnTo>
                  <a:pt x="2363457" y="3242056"/>
                </a:lnTo>
                <a:lnTo>
                  <a:pt x="2410079" y="3236125"/>
                </a:lnTo>
                <a:lnTo>
                  <a:pt x="2452649" y="3219259"/>
                </a:lnTo>
                <a:lnTo>
                  <a:pt x="2489530" y="3192843"/>
                </a:lnTo>
                <a:lnTo>
                  <a:pt x="2519057" y="3158286"/>
                </a:lnTo>
                <a:lnTo>
                  <a:pt x="2539606" y="3116961"/>
                </a:lnTo>
                <a:lnTo>
                  <a:pt x="2549537" y="3070263"/>
                </a:lnTo>
                <a:lnTo>
                  <a:pt x="2604744" y="2399106"/>
                </a:lnTo>
                <a:lnTo>
                  <a:pt x="2602420" y="2350376"/>
                </a:lnTo>
                <a:lnTo>
                  <a:pt x="2588044" y="2304961"/>
                </a:lnTo>
                <a:lnTo>
                  <a:pt x="2562910" y="2264892"/>
                </a:lnTo>
                <a:lnTo>
                  <a:pt x="2528278" y="2232190"/>
                </a:lnTo>
                <a:lnTo>
                  <a:pt x="2485428" y="2208885"/>
                </a:lnTo>
                <a:lnTo>
                  <a:pt x="1960702" y="2007362"/>
                </a:lnTo>
                <a:lnTo>
                  <a:pt x="1980882" y="1392377"/>
                </a:lnTo>
                <a:lnTo>
                  <a:pt x="2109597" y="1557045"/>
                </a:lnTo>
                <a:lnTo>
                  <a:pt x="2140051" y="1585937"/>
                </a:lnTo>
                <a:lnTo>
                  <a:pt x="2177758" y="1604441"/>
                </a:lnTo>
                <a:lnTo>
                  <a:pt x="2715056" y="1774710"/>
                </a:lnTo>
                <a:lnTo>
                  <a:pt x="2757322" y="1781314"/>
                </a:lnTo>
                <a:lnTo>
                  <a:pt x="2800654" y="1774405"/>
                </a:lnTo>
                <a:lnTo>
                  <a:pt x="2839364" y="1754720"/>
                </a:lnTo>
                <a:lnTo>
                  <a:pt x="2870428" y="1723796"/>
                </a:lnTo>
                <a:lnTo>
                  <a:pt x="2890850" y="1683219"/>
                </a:lnTo>
                <a:lnTo>
                  <a:pt x="2897403" y="1638744"/>
                </a:lnTo>
                <a:close/>
              </a:path>
              <a:path w="4568825" h="4883150">
                <a:moveTo>
                  <a:pt x="4568761" y="1919058"/>
                </a:moveTo>
                <a:lnTo>
                  <a:pt x="4562360" y="1887423"/>
                </a:lnTo>
                <a:lnTo>
                  <a:pt x="4544936" y="1861578"/>
                </a:lnTo>
                <a:lnTo>
                  <a:pt x="4519117" y="1844141"/>
                </a:lnTo>
                <a:lnTo>
                  <a:pt x="4487519" y="1837740"/>
                </a:lnTo>
                <a:lnTo>
                  <a:pt x="3676688" y="1837740"/>
                </a:lnTo>
                <a:lnTo>
                  <a:pt x="3645090" y="1844141"/>
                </a:lnTo>
                <a:lnTo>
                  <a:pt x="3619258" y="1861578"/>
                </a:lnTo>
                <a:lnTo>
                  <a:pt x="3601834" y="1887423"/>
                </a:lnTo>
                <a:lnTo>
                  <a:pt x="3595446" y="1919058"/>
                </a:lnTo>
                <a:lnTo>
                  <a:pt x="3595446" y="2558313"/>
                </a:lnTo>
                <a:lnTo>
                  <a:pt x="2806573" y="2558313"/>
                </a:lnTo>
                <a:lnTo>
                  <a:pt x="2774975" y="2564714"/>
                </a:lnTo>
                <a:lnTo>
                  <a:pt x="2749143" y="2582164"/>
                </a:lnTo>
                <a:lnTo>
                  <a:pt x="2731732" y="2608008"/>
                </a:lnTo>
                <a:lnTo>
                  <a:pt x="2725331" y="2639644"/>
                </a:lnTo>
                <a:lnTo>
                  <a:pt x="2725331" y="3278898"/>
                </a:lnTo>
                <a:lnTo>
                  <a:pt x="1936203" y="3278898"/>
                </a:lnTo>
                <a:lnTo>
                  <a:pt x="1904606" y="3285299"/>
                </a:lnTo>
                <a:lnTo>
                  <a:pt x="1878787" y="3302736"/>
                </a:lnTo>
                <a:lnTo>
                  <a:pt x="1861362" y="3328593"/>
                </a:lnTo>
                <a:lnTo>
                  <a:pt x="1854962" y="3360216"/>
                </a:lnTo>
                <a:lnTo>
                  <a:pt x="1854962" y="3999484"/>
                </a:lnTo>
                <a:lnTo>
                  <a:pt x="1065961" y="3999484"/>
                </a:lnTo>
                <a:lnTo>
                  <a:pt x="1034364" y="4005884"/>
                </a:lnTo>
                <a:lnTo>
                  <a:pt x="1008545" y="4023322"/>
                </a:lnTo>
                <a:lnTo>
                  <a:pt x="991120" y="4049179"/>
                </a:lnTo>
                <a:lnTo>
                  <a:pt x="984732" y="4080802"/>
                </a:lnTo>
                <a:lnTo>
                  <a:pt x="984732" y="4720069"/>
                </a:lnTo>
                <a:lnTo>
                  <a:pt x="81229" y="4720069"/>
                </a:lnTo>
                <a:lnTo>
                  <a:pt x="49631" y="4726470"/>
                </a:lnTo>
                <a:lnTo>
                  <a:pt x="23812" y="4743907"/>
                </a:lnTo>
                <a:lnTo>
                  <a:pt x="6388" y="4769751"/>
                </a:lnTo>
                <a:lnTo>
                  <a:pt x="0" y="4801387"/>
                </a:lnTo>
                <a:lnTo>
                  <a:pt x="6388" y="4833010"/>
                </a:lnTo>
                <a:lnTo>
                  <a:pt x="23812" y="4858867"/>
                </a:lnTo>
                <a:lnTo>
                  <a:pt x="49631" y="4876304"/>
                </a:lnTo>
                <a:lnTo>
                  <a:pt x="81229" y="4882705"/>
                </a:lnTo>
                <a:lnTo>
                  <a:pt x="81229" y="4883086"/>
                </a:lnTo>
                <a:lnTo>
                  <a:pt x="1065961" y="4883086"/>
                </a:lnTo>
                <a:lnTo>
                  <a:pt x="1097559" y="4876685"/>
                </a:lnTo>
                <a:lnTo>
                  <a:pt x="1123378" y="4859248"/>
                </a:lnTo>
                <a:lnTo>
                  <a:pt x="1140802" y="4833391"/>
                </a:lnTo>
                <a:lnTo>
                  <a:pt x="1147203" y="4801768"/>
                </a:lnTo>
                <a:lnTo>
                  <a:pt x="1147203" y="4162374"/>
                </a:lnTo>
                <a:lnTo>
                  <a:pt x="1936203" y="4162374"/>
                </a:lnTo>
                <a:lnTo>
                  <a:pt x="1967801" y="4155986"/>
                </a:lnTo>
                <a:lnTo>
                  <a:pt x="1993620" y="4138536"/>
                </a:lnTo>
                <a:lnTo>
                  <a:pt x="2011045" y="4112691"/>
                </a:lnTo>
                <a:lnTo>
                  <a:pt x="2017433" y="4081056"/>
                </a:lnTo>
                <a:lnTo>
                  <a:pt x="2017433" y="3441674"/>
                </a:lnTo>
                <a:lnTo>
                  <a:pt x="2806446" y="3441674"/>
                </a:lnTo>
                <a:lnTo>
                  <a:pt x="2838043" y="3435273"/>
                </a:lnTo>
                <a:lnTo>
                  <a:pt x="2863862" y="3417824"/>
                </a:lnTo>
                <a:lnTo>
                  <a:pt x="2881287" y="3391979"/>
                </a:lnTo>
                <a:lnTo>
                  <a:pt x="2887675" y="3360343"/>
                </a:lnTo>
                <a:lnTo>
                  <a:pt x="2887675" y="2720962"/>
                </a:lnTo>
                <a:lnTo>
                  <a:pt x="3676688" y="2720962"/>
                </a:lnTo>
                <a:lnTo>
                  <a:pt x="3708285" y="2714561"/>
                </a:lnTo>
                <a:lnTo>
                  <a:pt x="3734104" y="2697124"/>
                </a:lnTo>
                <a:lnTo>
                  <a:pt x="3751529" y="2671267"/>
                </a:lnTo>
                <a:lnTo>
                  <a:pt x="3757917" y="2639644"/>
                </a:lnTo>
                <a:lnTo>
                  <a:pt x="3757917" y="2000377"/>
                </a:lnTo>
                <a:lnTo>
                  <a:pt x="4487519" y="2000377"/>
                </a:lnTo>
                <a:lnTo>
                  <a:pt x="4519117" y="1993976"/>
                </a:lnTo>
                <a:lnTo>
                  <a:pt x="4544936" y="1976539"/>
                </a:lnTo>
                <a:lnTo>
                  <a:pt x="4562360" y="1950681"/>
                </a:lnTo>
                <a:lnTo>
                  <a:pt x="4568761" y="1919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  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495" y="6134186"/>
            <a:ext cx="6462607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050" b="1" spc="-40" dirty="0">
                <a:latin typeface="Calibri  "/>
              </a:rPr>
              <a:t>Komunikat KE. 2014. Ku gospodarce o obiegu zamkniętym: program „zero odpadów dla Europy”. KOM. 398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94695" y="4968582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FC672B"/>
                </a:solidFill>
                <a:latin typeface="Calibri  "/>
                <a:cs typeface="Arial"/>
              </a:rPr>
              <a:t>2017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93803" y="4531583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93D83A"/>
                </a:solidFill>
                <a:latin typeface="Calibri  "/>
                <a:cs typeface="Arial"/>
              </a:rPr>
              <a:t>2018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05846" y="2662626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93D83A"/>
                </a:solidFill>
                <a:latin typeface="Calibri  "/>
                <a:cs typeface="Arial"/>
              </a:rPr>
              <a:t>2021</a:t>
            </a:r>
            <a:endParaRPr dirty="0">
              <a:solidFill>
                <a:srgbClr val="93D83A"/>
              </a:solidFill>
              <a:latin typeface="Calibri  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5668" y="4027535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58C7ED"/>
                </a:solidFill>
                <a:latin typeface="Calibri  "/>
                <a:cs typeface="Arial"/>
              </a:rPr>
              <a:t>2019</a:t>
            </a:r>
            <a:endParaRPr dirty="0">
              <a:solidFill>
                <a:srgbClr val="58C7ED"/>
              </a:solidFill>
              <a:latin typeface="Calibri  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8539" y="3205439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FC672B"/>
                </a:solidFill>
                <a:latin typeface="Calibri  "/>
                <a:cs typeface="Arial"/>
              </a:rPr>
              <a:t>2020</a:t>
            </a:r>
            <a:endParaRPr dirty="0">
              <a:solidFill>
                <a:srgbClr val="FC672B"/>
              </a:solidFill>
              <a:latin typeface="Calibri  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8371" y="5842581"/>
            <a:ext cx="7058660" cy="171414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050" b="1" spc="-40" dirty="0">
                <a:latin typeface="Calibri  "/>
              </a:rPr>
              <a:t>Komunikat KE. 2015. Zamknięcie obiegu - plan działania UE dotyczący gospodarki o obiegu zamkniętym. KOM. 614.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73226" y="5405311"/>
            <a:ext cx="5456767" cy="171414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050" b="1" spc="-40" dirty="0">
                <a:latin typeface="Calibri  "/>
              </a:rPr>
              <a:t>Komunikat KE. 2016. Plan prac dotyczący ekoprojektu na lata 2016–2019 KOM. 773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05846" y="5094564"/>
            <a:ext cx="6822863" cy="17013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050" b="1" spc="-40" dirty="0">
                <a:latin typeface="Calibri  "/>
              </a:rPr>
              <a:t>Komunikat KE.2017. Znaczenie przetwarzania odpadów w energię w gospodarce o obiegu zamkniętym KOM. 34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05495" y="3652561"/>
            <a:ext cx="8531539" cy="134656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1490208" marR="1322136" algn="ctr">
              <a:lnSpc>
                <a:spcPct val="116399"/>
              </a:lnSpc>
              <a:spcBef>
                <a:spcPts val="63"/>
              </a:spcBef>
            </a:pPr>
            <a:r>
              <a:rPr sz="1050" b="1" spc="-40" dirty="0">
                <a:latin typeface="Calibri  "/>
              </a:rPr>
              <a:t>Komunikat KE. 2019. Europejski Zielony Ład KOM.640  Pakiet zmian Dyrektyw dotyczący ekoprojektu</a:t>
            </a:r>
          </a:p>
          <a:p>
            <a:pPr marL="195590" algn="ctr">
              <a:spcBef>
                <a:spcPts val="140"/>
              </a:spcBef>
            </a:pPr>
            <a:r>
              <a:rPr sz="1050" b="1" spc="-40" dirty="0">
                <a:latin typeface="Calibri  "/>
              </a:rPr>
              <a:t>Dyrektywa Parlamentu Europejskiego i Rady Europy PARLAMENTU EUROPEJSKIEGO I RADY (UE)</a:t>
            </a:r>
          </a:p>
          <a:p>
            <a:pPr marL="362391" marR="161721" algn="ctr">
              <a:lnSpc>
                <a:spcPct val="112100"/>
              </a:lnSpc>
              <a:spcBef>
                <a:spcPts val="50"/>
              </a:spcBef>
            </a:pPr>
            <a:r>
              <a:rPr sz="1050" b="1" spc="-40" dirty="0">
                <a:latin typeface="Calibri  "/>
              </a:rPr>
              <a:t>2019/904 w sprawie zmniejszenia wpływu niektórych produktów z tworzyw sztucznych </a:t>
            </a:r>
            <a:r>
              <a:rPr sz="1050" b="1" spc="-40" dirty="0" err="1">
                <a:latin typeface="Calibri  "/>
              </a:rPr>
              <a:t>na</a:t>
            </a:r>
            <a:r>
              <a:rPr sz="1050" b="1" spc="-40" dirty="0">
                <a:latin typeface="Calibri  "/>
              </a:rPr>
              <a:t>  </a:t>
            </a:r>
            <a:r>
              <a:rPr sz="1050" b="1" spc="-40" dirty="0" err="1">
                <a:latin typeface="Calibri  "/>
              </a:rPr>
              <a:t>środowisko</a:t>
            </a:r>
            <a:endParaRPr lang="pl-PL" sz="1050" b="1" spc="-40" dirty="0">
              <a:latin typeface="Calibri  "/>
            </a:endParaRPr>
          </a:p>
          <a:p>
            <a:pPr marL="362391" marR="161721" algn="ctr">
              <a:lnSpc>
                <a:spcPct val="112100"/>
              </a:lnSpc>
              <a:spcBef>
                <a:spcPts val="50"/>
              </a:spcBef>
            </a:pPr>
            <a:endParaRPr sz="1050" b="1" spc="-40" dirty="0">
              <a:latin typeface="Calibri  "/>
            </a:endParaRPr>
          </a:p>
          <a:p>
            <a:pPr marR="351384" algn="ctr">
              <a:spcBef>
                <a:spcPts val="523"/>
              </a:spcBef>
            </a:pPr>
            <a:r>
              <a:rPr sz="1050" b="1" spc="-40" dirty="0">
                <a:latin typeface="Calibri  "/>
              </a:rPr>
              <a:t>Komunikat KE. 2018. w sprawie monitorowania gos podarki o obiegu zamkniętym. KOM. 029.</a:t>
            </a:r>
          </a:p>
          <a:p>
            <a:pPr marR="383559" algn="ctr">
              <a:spcBef>
                <a:spcPts val="180"/>
              </a:spcBef>
            </a:pPr>
            <a:r>
              <a:rPr sz="1050" b="1" spc="-40" dirty="0">
                <a:latin typeface="Calibri  "/>
              </a:rPr>
              <a:t>Komunikat KE.2018. Pakiet zmian Dyrektyw Odpadowych. KOM. 851</a:t>
            </a:r>
          </a:p>
          <a:p>
            <a:pPr marL="8044" marR="359851" algn="ctr">
              <a:lnSpc>
                <a:spcPct val="116100"/>
              </a:lnSpc>
            </a:pPr>
            <a:r>
              <a:rPr sz="1050" b="1" spc="-40" dirty="0">
                <a:latin typeface="Calibri  "/>
              </a:rPr>
              <a:t>Komunikat KE.2018. Europejska strategia na rzecz tworzyw sztucznych w gospodarce o obiegu  zamkniętym KOM 28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95771" y="3043453"/>
            <a:ext cx="5672667" cy="572058"/>
          </a:xfrm>
          <a:prstGeom prst="rect">
            <a:avLst/>
          </a:prstGeom>
        </p:spPr>
        <p:txBody>
          <a:bodyPr vert="horz" wrap="square" lIns="0" tIns="25823" rIns="0" bIns="0" rtlCol="0">
            <a:spAutoFit/>
          </a:bodyPr>
          <a:lstStyle/>
          <a:p>
            <a:pPr marL="8467" marR="3387" algn="ctr">
              <a:lnSpc>
                <a:spcPct val="112100"/>
              </a:lnSpc>
              <a:spcBef>
                <a:spcPts val="63"/>
              </a:spcBef>
            </a:pPr>
            <a:r>
              <a:rPr sz="1050" b="1" spc="-40" dirty="0">
                <a:latin typeface="Calibri  "/>
              </a:rPr>
              <a:t>Komunikat KE. 2020. Nowa strategia przemysłowa dla Europy KOM.102.</a:t>
            </a:r>
          </a:p>
          <a:p>
            <a:pPr marL="8467" marR="3387" algn="ctr">
              <a:lnSpc>
                <a:spcPct val="112100"/>
              </a:lnSpc>
              <a:spcBef>
                <a:spcPts val="63"/>
              </a:spcBef>
            </a:pPr>
            <a:r>
              <a:rPr sz="1050" b="1" spc="-40" dirty="0">
                <a:latin typeface="Calibri  "/>
              </a:rPr>
              <a:t>Komunikat KE. 2020 Nowy plan działania UE dotyczący gospodarki o obiegu zamkniętym na  rzecz czystszej i bardziej konkurencyjnej Europy KOM.98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95552" y="2584589"/>
            <a:ext cx="5814483" cy="36033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ctr">
              <a:lnSpc>
                <a:spcPct val="112100"/>
              </a:lnSpc>
              <a:spcBef>
                <a:spcPts val="63"/>
              </a:spcBef>
            </a:pPr>
            <a:r>
              <a:rPr sz="1050" b="1" spc="-40" dirty="0" err="1">
                <a:latin typeface="Calibri  "/>
              </a:rPr>
              <a:t>Komisja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Europejska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opublikowała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zestaw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inicjatyw</a:t>
            </a:r>
            <a:r>
              <a:rPr sz="1050" b="1" spc="-40" dirty="0">
                <a:latin typeface="Calibri  "/>
              </a:rPr>
              <a:t>, </a:t>
            </a:r>
            <a:r>
              <a:rPr sz="1050" b="1" spc="-40" dirty="0" err="1">
                <a:latin typeface="Calibri  "/>
              </a:rPr>
              <a:t>które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mają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przyspieszyć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przejście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na</a:t>
            </a:r>
            <a:r>
              <a:rPr sz="1050" b="1" spc="-40" dirty="0">
                <a:latin typeface="Calibri  "/>
              </a:rPr>
              <a:t> GOZ.  </a:t>
            </a:r>
            <a:r>
              <a:rPr sz="1050" b="1" spc="-40" dirty="0" err="1">
                <a:latin typeface="Calibri  "/>
              </a:rPr>
              <a:t>Celem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pakietu</a:t>
            </a:r>
            <a:r>
              <a:rPr sz="1050" b="1" spc="-40" dirty="0">
                <a:latin typeface="Calibri  "/>
              </a:rPr>
              <a:t> jest </a:t>
            </a:r>
            <a:r>
              <a:rPr sz="1050" b="1" spc="-40" dirty="0" err="1">
                <a:latin typeface="Calibri  "/>
              </a:rPr>
              <a:t>ustanowienie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zrównoważonych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produktów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normą</a:t>
            </a:r>
            <a:r>
              <a:rPr sz="1050" b="1" spc="-40" dirty="0">
                <a:latin typeface="Calibri  "/>
              </a:rPr>
              <a:t> w UE </a:t>
            </a:r>
            <a:r>
              <a:rPr sz="1050" b="1" spc="-40" dirty="0" err="1">
                <a:latin typeface="Calibri  "/>
              </a:rPr>
              <a:t>oraz</a:t>
            </a:r>
            <a:r>
              <a:rPr sz="1050" b="1" spc="-40" dirty="0">
                <a:latin typeface="Calibri  "/>
              </a:rPr>
              <a:t> </a:t>
            </a:r>
            <a:r>
              <a:rPr sz="1050" b="1" spc="-40" dirty="0" err="1">
                <a:latin typeface="Calibri  "/>
              </a:rPr>
              <a:t>walka</a:t>
            </a:r>
            <a:r>
              <a:rPr sz="1050" b="1" spc="-40" dirty="0">
                <a:latin typeface="Calibri  "/>
              </a:rPr>
              <a:t> z </a:t>
            </a:r>
            <a:r>
              <a:rPr sz="1050" b="1" spc="-40" dirty="0" err="1">
                <a:latin typeface="Calibri  "/>
              </a:rPr>
              <a:t>tzw</a:t>
            </a:r>
            <a:r>
              <a:rPr sz="1050" b="1" spc="-40" dirty="0">
                <a:latin typeface="Calibri  "/>
              </a:rPr>
              <a:t>.  </a:t>
            </a:r>
            <a:r>
              <a:rPr sz="1050" b="1" spc="-40" dirty="0" err="1">
                <a:latin typeface="Calibri  "/>
              </a:rPr>
              <a:t>greenwashingiem</a:t>
            </a:r>
            <a:endParaRPr sz="1050" b="1" spc="-40" dirty="0">
              <a:latin typeface="Calibri  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01268A07-FD58-4210-BF87-ECCC7197C6B5}"/>
              </a:ext>
            </a:extLst>
          </p:cNvPr>
          <p:cNvSpPr txBox="1">
            <a:spLocks/>
          </p:cNvSpPr>
          <p:nvPr/>
        </p:nvSpPr>
        <p:spPr>
          <a:xfrm>
            <a:off x="2565582" y="641976"/>
            <a:ext cx="7192287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Calibri  "/>
              </a:rPr>
              <a:t>Gospodarka o obiegu zamkniętym (GOZ) (3)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A52536F1-93B4-4EF9-94CD-D728154338AD}"/>
              </a:ext>
            </a:extLst>
          </p:cNvPr>
          <p:cNvSpPr txBox="1"/>
          <p:nvPr/>
        </p:nvSpPr>
        <p:spPr>
          <a:xfrm>
            <a:off x="3105495" y="5293351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58C7ED"/>
                </a:solidFill>
                <a:latin typeface="Calibri  "/>
                <a:cs typeface="Arial"/>
              </a:rPr>
              <a:t>201</a:t>
            </a:r>
            <a:r>
              <a:rPr lang="pl-PL" b="1" spc="27" dirty="0">
                <a:solidFill>
                  <a:srgbClr val="58C7ED"/>
                </a:solidFill>
                <a:latin typeface="Calibri  "/>
                <a:cs typeface="Arial"/>
              </a:rPr>
              <a:t>6</a:t>
            </a:r>
            <a:endParaRPr b="1" spc="27" dirty="0">
              <a:solidFill>
                <a:srgbClr val="58C7ED"/>
              </a:solidFill>
              <a:latin typeface="Calibri  "/>
              <a:cs typeface="Arial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A6918431-E112-48CF-8977-0CABAF6ACB14}"/>
              </a:ext>
            </a:extLst>
          </p:cNvPr>
          <p:cNvSpPr txBox="1"/>
          <p:nvPr/>
        </p:nvSpPr>
        <p:spPr>
          <a:xfrm>
            <a:off x="2713083" y="5779133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93D83A"/>
                </a:solidFill>
                <a:latin typeface="Calibri  "/>
                <a:cs typeface="Arial"/>
              </a:rPr>
              <a:t>201</a:t>
            </a:r>
            <a:r>
              <a:rPr lang="pl-PL" b="1" spc="27" dirty="0">
                <a:solidFill>
                  <a:srgbClr val="93D83A"/>
                </a:solidFill>
                <a:latin typeface="Calibri  "/>
                <a:cs typeface="Arial"/>
              </a:rPr>
              <a:t>5</a:t>
            </a:r>
            <a:endParaRPr b="1" spc="27" dirty="0">
              <a:solidFill>
                <a:srgbClr val="93D83A"/>
              </a:solidFill>
              <a:latin typeface="Calibri  "/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97E9FFC7-0ED1-49A3-989C-AAD0DC45600C}"/>
              </a:ext>
            </a:extLst>
          </p:cNvPr>
          <p:cNvSpPr txBox="1"/>
          <p:nvPr/>
        </p:nvSpPr>
        <p:spPr>
          <a:xfrm>
            <a:off x="2172910" y="6089649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FC672B"/>
                </a:solidFill>
                <a:latin typeface="Calibri  "/>
                <a:cs typeface="Arial"/>
              </a:rPr>
              <a:t>201</a:t>
            </a:r>
            <a:r>
              <a:rPr lang="pl-PL" b="1" spc="27" dirty="0">
                <a:solidFill>
                  <a:srgbClr val="FC672B"/>
                </a:solidFill>
                <a:latin typeface="Calibri  "/>
                <a:cs typeface="Arial"/>
              </a:rPr>
              <a:t>4</a:t>
            </a:r>
            <a:endParaRPr b="1" spc="27" dirty="0">
              <a:solidFill>
                <a:srgbClr val="FC672B"/>
              </a:solidFill>
              <a:latin typeface="Calibri  "/>
              <a:cs typeface="Arial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5E1B5500-A616-4626-B8EE-51D72FF6F7DD}"/>
              </a:ext>
            </a:extLst>
          </p:cNvPr>
          <p:cNvSpPr txBox="1"/>
          <p:nvPr/>
        </p:nvSpPr>
        <p:spPr>
          <a:xfrm>
            <a:off x="4180501" y="2237867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FC672B"/>
                </a:solidFill>
                <a:latin typeface="Calibri  "/>
                <a:cs typeface="Arial"/>
              </a:rPr>
              <a:t>202</a:t>
            </a:r>
            <a:r>
              <a:rPr lang="pl-PL" b="1" spc="27" dirty="0">
                <a:solidFill>
                  <a:srgbClr val="FC672B"/>
                </a:solidFill>
                <a:latin typeface="Calibri  "/>
                <a:cs typeface="Arial"/>
              </a:rPr>
              <a:t>2</a:t>
            </a:r>
            <a:endParaRPr dirty="0">
              <a:solidFill>
                <a:srgbClr val="FC672B"/>
              </a:solidFill>
              <a:latin typeface="Calibri  "/>
              <a:cs typeface="Arial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0A169EEF-A9E1-4124-A225-168C4E97C261}"/>
              </a:ext>
            </a:extLst>
          </p:cNvPr>
          <p:cNvSpPr txBox="1"/>
          <p:nvPr/>
        </p:nvSpPr>
        <p:spPr>
          <a:xfrm>
            <a:off x="4595771" y="2222350"/>
            <a:ext cx="5814483" cy="1793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ctr">
              <a:lnSpc>
                <a:spcPct val="112100"/>
              </a:lnSpc>
              <a:spcBef>
                <a:spcPts val="63"/>
              </a:spcBef>
            </a:pPr>
            <a:r>
              <a:rPr sz="1050" b="1" spc="-40" dirty="0" err="1">
                <a:latin typeface="Calibri  "/>
              </a:rPr>
              <a:t>Komisja</a:t>
            </a:r>
            <a:r>
              <a:rPr lang="pl-PL" sz="1050" b="1" spc="-40" dirty="0">
                <a:latin typeface="Calibri  "/>
              </a:rPr>
              <a:t> Europejska ogłosiła pakiet wniosków w ramach Europejskiego Zielonego Ładu  </a:t>
            </a:r>
            <a:endParaRPr sz="1050" b="1" spc="-40" dirty="0">
              <a:latin typeface="Calibri  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BE697CDE-BFC7-4750-9DEF-533376D0E857}"/>
              </a:ext>
            </a:extLst>
          </p:cNvPr>
          <p:cNvSpPr txBox="1"/>
          <p:nvPr/>
        </p:nvSpPr>
        <p:spPr>
          <a:xfrm>
            <a:off x="4224048" y="1840087"/>
            <a:ext cx="5401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27" dirty="0">
                <a:solidFill>
                  <a:srgbClr val="58C7ED"/>
                </a:solidFill>
                <a:latin typeface="Calibri  "/>
                <a:cs typeface="Arial"/>
              </a:rPr>
              <a:t>20</a:t>
            </a:r>
            <a:r>
              <a:rPr lang="pl-PL" b="1" spc="27" dirty="0">
                <a:solidFill>
                  <a:srgbClr val="58C7ED"/>
                </a:solidFill>
                <a:latin typeface="Calibri  "/>
                <a:cs typeface="Arial"/>
              </a:rPr>
              <a:t>23</a:t>
            </a:r>
            <a:endParaRPr b="1" spc="27" dirty="0">
              <a:solidFill>
                <a:srgbClr val="58C7ED"/>
              </a:solidFill>
              <a:latin typeface="Calibri  "/>
              <a:cs typeface="Arial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3EF8D700-BB47-4F28-BC80-34C0356D7C85}"/>
              </a:ext>
            </a:extLst>
          </p:cNvPr>
          <p:cNvSpPr txBox="1"/>
          <p:nvPr/>
        </p:nvSpPr>
        <p:spPr>
          <a:xfrm>
            <a:off x="4195665" y="1860111"/>
            <a:ext cx="5814483" cy="1793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ctr">
              <a:lnSpc>
                <a:spcPct val="112100"/>
              </a:lnSpc>
              <a:spcBef>
                <a:spcPts val="63"/>
              </a:spcBef>
            </a:pPr>
            <a:r>
              <a:rPr sz="1050" b="1" spc="-40" dirty="0" err="1">
                <a:latin typeface="Calibri  "/>
              </a:rPr>
              <a:t>Komisja</a:t>
            </a:r>
            <a:r>
              <a:rPr lang="pl-PL" sz="1050" b="1" spc="-40" dirty="0">
                <a:latin typeface="Calibri  "/>
              </a:rPr>
              <a:t> Europejska przedstawiła Plan Przemysłowy Zielonego Ładu  </a:t>
            </a:r>
            <a:endParaRPr sz="1050" b="1" spc="-4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19714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5500" y="806333"/>
            <a:ext cx="6648463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Walka ze zmianą klimatu</a:t>
            </a:r>
            <a:endParaRPr sz="2800" dirty="0">
              <a:solidFill>
                <a:srgbClr val="02294F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43" y="1569790"/>
            <a:ext cx="11293263" cy="2086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226918" algn="ctr">
              <a:spcBef>
                <a:spcPts val="67"/>
              </a:spcBef>
            </a:pP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975E82D-EAF0-4144-B6D9-470FB9222623}"/>
              </a:ext>
            </a:extLst>
          </p:cNvPr>
          <p:cNvSpPr txBox="1"/>
          <p:nvPr/>
        </p:nvSpPr>
        <p:spPr>
          <a:xfrm>
            <a:off x="746620" y="1778394"/>
            <a:ext cx="9890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Protokół z Kioto był pierwszym międzynarodowym traktatem, w którym wyznaczono prawnie wiążące cele </a:t>
            </a:r>
            <a:r>
              <a:rPr lang="pl-PL" b="1" dirty="0"/>
              <a:t>w zakresie ograniczenia emisji gazów cieplarnianych</a:t>
            </a:r>
            <a:r>
              <a:rPr lang="pl-PL" dirty="0"/>
              <a:t>. Przyjęto go 11 grudnia 1997 r., a ratyfikowały go 192 strony. Zobowiązuje się w nim kraje uprzemysłowione </a:t>
            </a:r>
            <a:r>
              <a:rPr lang="pl-PL" b="1" dirty="0"/>
              <a:t>do ograniczenia emisji gazów cieplarnianych</a:t>
            </a:r>
            <a:r>
              <a:rPr lang="pl-PL" dirty="0"/>
              <a:t> zgodnie z uzgodnionymi indywidualnymi celami i z zasadą wspólnej, lecz zróżnicowanej odpowiedzialności i odpowiednich zdolności. Zastosowanie zasad GOZ w UE może przyczynić się do zwiększenia unijnego PKB o dodatkowe 0,5 % do 2030 r. oraz stworzenia około 700 000 nowych miejsc pracy ( 2012–2018 liczba miejsc pracy związanych z GOZ w UE wzrosła o 5 % osiągając poziom około 4 mln).</a:t>
            </a:r>
          </a:p>
          <a:p>
            <a:endParaRPr lang="pl-PL" dirty="0"/>
          </a:p>
          <a:p>
            <a:r>
              <a:rPr lang="pl-PL" dirty="0"/>
              <a:t>Pierwsze powszechne porozumienie w sprawie przeciwdziałania zmianom klimatu przyjęto w grudniu 2015 r. na 21. sesji Konferencji Stron </a:t>
            </a:r>
            <a:r>
              <a:rPr lang="pl-PL" b="1" dirty="0"/>
              <a:t>(COP21</a:t>
            </a:r>
            <a:r>
              <a:rPr lang="pl-PL" dirty="0"/>
              <a:t>) </a:t>
            </a:r>
            <a:r>
              <a:rPr lang="pl-PL" b="1" dirty="0"/>
              <a:t>Ramowej Konwencji Narodów Zjednoczonych w Sprawie Zmian Klimatu w Paryżu</a:t>
            </a:r>
            <a:r>
              <a:rPr lang="pl-PL" dirty="0"/>
              <a:t>. W owym porozumieniu paryskim dąży się do tego, aby utrzymać średni światowy wzrost temperatury na poziomie </a:t>
            </a:r>
            <a:r>
              <a:rPr lang="pl-PL" b="1" dirty="0"/>
              <a:t>znacznie poniżej 2ºC, próbując utrzymać go na poziomie 1,5ºC powyżej </a:t>
            </a:r>
            <a:r>
              <a:rPr lang="pl-PL" dirty="0"/>
              <a:t>poziomów sprzed epoki przemysłowej. Aby zrealizować ten cel, strony chcą jak najszybciej osiągnąć maksymalny światowy poziom emisji gazów cieplarnianych, a w drugiej połowie obecnego stulecia zerowe emisje netto.</a:t>
            </a:r>
          </a:p>
        </p:txBody>
      </p:sp>
    </p:spTree>
    <p:extLst>
      <p:ext uri="{BB962C8B-B14F-4D97-AF65-F5344CB8AC3E}">
        <p14:creationId xmlns:p14="http://schemas.microsoft.com/office/powerpoint/2010/main" val="345756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4852" y="869252"/>
            <a:ext cx="8279328" cy="4394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pl-PL" sz="2800" dirty="0">
                <a:solidFill>
                  <a:srgbClr val="02294F"/>
                </a:solidFill>
                <a:latin typeface="+mn-lt"/>
              </a:rPr>
              <a:t>Europejski Zielony Ład / europejskie prawo o klimacie</a:t>
            </a:r>
            <a:endParaRPr sz="2800" dirty="0">
              <a:solidFill>
                <a:srgbClr val="02294F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43" y="1569790"/>
            <a:ext cx="11293263" cy="2086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226918" algn="ctr">
              <a:spcBef>
                <a:spcPts val="67"/>
              </a:spcBef>
            </a:pP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975E82D-EAF0-4144-B6D9-470FB9222623}"/>
              </a:ext>
            </a:extLst>
          </p:cNvPr>
          <p:cNvSpPr txBox="1"/>
          <p:nvPr/>
        </p:nvSpPr>
        <p:spPr>
          <a:xfrm>
            <a:off x="864066" y="1971412"/>
            <a:ext cx="98906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Jednym z kluczowych działań w ramach Europejskiego Zielonego Ładu jest europejskie prawo o klimacie (rozporządzenie (UE) 2021/1119), które ma zapewnić </a:t>
            </a:r>
            <a:r>
              <a:rPr lang="pl-PL" b="1" dirty="0"/>
              <a:t>UE neutralność klimatyczną do 2050 r. </a:t>
            </a:r>
          </a:p>
          <a:p>
            <a:r>
              <a:rPr lang="pl-PL" dirty="0"/>
              <a:t>W szczególności przewidziano w nim zwiększenie celu na </a:t>
            </a:r>
            <a:r>
              <a:rPr lang="pl-PL" b="1" dirty="0"/>
              <a:t>2030 r., jakim jest ograniczenie emisji gazów cieplarnianych do co najmniej 55% w porównaniu z poziomem z roku 1990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W dniu 14 lipca 2021 r. Komisja przedstawiła pakiet wniosków ustawodawczych (nowe przepisy i zmiany w już istniejącym prawodawstwie) w celu uczynienia UE „gotową na osiągnięcie celu 55 proc.” </a:t>
            </a:r>
          </a:p>
          <a:p>
            <a:r>
              <a:rPr lang="pl-PL" dirty="0"/>
              <a:t>(„Gotowi na 55”) i wprowadzenia zmian transformacyjnych, które są potrzebne w całej gospodarce, społeczeństwie i przemyśle na drodze do osiągnięcia neutralności klimatycznej do 2050 r.</a:t>
            </a:r>
          </a:p>
          <a:p>
            <a:endParaRPr lang="pl-PL" dirty="0"/>
          </a:p>
          <a:p>
            <a:r>
              <a:rPr lang="pl-PL" dirty="0"/>
              <a:t>W ramach przeglądu dyrektywy w sprawie efektywności energetycznej ((UE) 2023/1791) wyznaczono ambitny i prawnie wiążący cel UE w zakresie efektywności energetycznej polegający na </a:t>
            </a:r>
            <a:r>
              <a:rPr lang="pl-PL" b="1" dirty="0"/>
              <a:t>ograniczeniu do 2030 r. zużycia energii końcowej o 11,7% w porównaniu z rokiem 2020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95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D6BDD-7978-455E-93EE-0FC90D84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70" y="260058"/>
            <a:ext cx="6432665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2294F"/>
                </a:solidFill>
                <a:latin typeface="+mn-lt"/>
              </a:rPr>
              <a:t>Normy ISO GOZ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5C03C0-8F2C-4AAD-A729-72556BC0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6" y="2506662"/>
            <a:ext cx="112637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rgbClr val="93D83A"/>
                </a:solidFill>
                <a:effectLst/>
              </a:rPr>
              <a:t>ISO 59004 </a:t>
            </a:r>
            <a:r>
              <a:rPr lang="pl-PL" sz="1800" dirty="0">
                <a:solidFill>
                  <a:schemeClr val="tx1"/>
                </a:solidFill>
                <a:effectLst/>
              </a:rPr>
              <a:t>to międzynarodowa norma promująca przejście na GOZ i zapewniająca kompleksowe wytyczne dla organizacji. 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93D83A"/>
                </a:solidFill>
                <a:effectLst/>
              </a:rPr>
              <a:t>ISO 59004:2024-05</a:t>
            </a:r>
            <a:r>
              <a:rPr lang="pl-PL" sz="1800" dirty="0">
                <a:solidFill>
                  <a:schemeClr val="tx1"/>
                </a:solidFill>
                <a:effectLst/>
              </a:rPr>
              <a:t> - Gospodarka o obiegu zamkniętym - Słownictwo, zasady i wytyczne dotyczące wdrażania, </a:t>
            </a:r>
          </a:p>
          <a:p>
            <a:pPr marL="0" indent="0" algn="l">
              <a:buNone/>
            </a:pPr>
            <a:r>
              <a:rPr lang="pl-PL" sz="1800" b="1" dirty="0">
                <a:solidFill>
                  <a:srgbClr val="93D83A"/>
                </a:solidFill>
                <a:effectLst/>
              </a:rPr>
              <a:t>ISO 59010:2024-05</a:t>
            </a:r>
            <a:r>
              <a:rPr lang="pl-PL" sz="1800" b="1" dirty="0">
                <a:solidFill>
                  <a:schemeClr val="tx1"/>
                </a:solidFill>
                <a:effectLst/>
              </a:rPr>
              <a:t> </a:t>
            </a:r>
            <a:r>
              <a:rPr lang="pl-PL" sz="1800" dirty="0">
                <a:solidFill>
                  <a:schemeClr val="tx1"/>
                </a:solidFill>
                <a:effectLst/>
              </a:rPr>
              <a:t>- Gospodarka o obiegu zamkniętym - Wytyczne dotyczące transformacji modeli biznesowych i sieci wartości</a:t>
            </a:r>
          </a:p>
          <a:p>
            <a:pPr marL="0" indent="0" algn="l">
              <a:buNone/>
            </a:pPr>
            <a:r>
              <a:rPr lang="pl-PL" sz="1800" b="1" dirty="0">
                <a:solidFill>
                  <a:srgbClr val="93D83A"/>
                </a:solidFill>
                <a:effectLst/>
              </a:rPr>
              <a:t>ISO 59020:2024-05</a:t>
            </a:r>
            <a:r>
              <a:rPr lang="pl-PL" sz="1800" b="1" dirty="0">
                <a:solidFill>
                  <a:schemeClr val="tx1"/>
                </a:solidFill>
                <a:effectLst/>
              </a:rPr>
              <a:t> </a:t>
            </a:r>
            <a:r>
              <a:rPr lang="pl-PL" sz="1800" dirty="0">
                <a:solidFill>
                  <a:schemeClr val="tx1"/>
                </a:solidFill>
                <a:effectLst/>
              </a:rPr>
              <a:t>- Gospodarka o obiegu zamkniętym - Pomiar i ocena wydajności w obiegu zamkniętym</a:t>
            </a:r>
          </a:p>
          <a:p>
            <a:pPr marL="0" indent="0" algn="l">
              <a:buNone/>
            </a:pPr>
            <a:r>
              <a:rPr lang="pl-PL" sz="1800" b="1" dirty="0">
                <a:solidFill>
                  <a:srgbClr val="93D83A"/>
                </a:solidFill>
                <a:effectLst/>
              </a:rPr>
              <a:t>SO/DIS 59040:2023</a:t>
            </a:r>
            <a:r>
              <a:rPr lang="pl-PL" sz="1800" dirty="0">
                <a:solidFill>
                  <a:schemeClr val="tx1"/>
                </a:solidFill>
                <a:effectLst/>
              </a:rPr>
              <a:t> - Projekt - Gospodarka o obiegu zamkniętym - Karta produktu o obiegu zamkniętym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327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578</TotalTime>
  <Words>3738</Words>
  <Application>Microsoft Office PowerPoint</Application>
  <PresentationFormat>Panoramiczny</PresentationFormat>
  <Paragraphs>330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6" baseType="lpstr">
      <vt:lpstr>Arial</vt:lpstr>
      <vt:lpstr>Arial Black</vt:lpstr>
      <vt:lpstr>Calibri</vt:lpstr>
      <vt:lpstr>Calibri </vt:lpstr>
      <vt:lpstr>Calibri  </vt:lpstr>
      <vt:lpstr>Calibri Light</vt:lpstr>
      <vt:lpstr>Century Gothic</vt:lpstr>
      <vt:lpstr>Gill Sans MT</vt:lpstr>
      <vt:lpstr>Tahoma</vt:lpstr>
      <vt:lpstr>Times New Roman</vt:lpstr>
      <vt:lpstr>Trebuchet MS</vt:lpstr>
      <vt:lpstr>Verdana</vt:lpstr>
      <vt:lpstr>Wingdings</vt:lpstr>
      <vt:lpstr>Retrospekcja</vt:lpstr>
      <vt:lpstr>Gospodarka o obiegu zamkniętym (GOZ)</vt:lpstr>
      <vt:lpstr>Prezentacja programu PowerPoint</vt:lpstr>
      <vt:lpstr>Gospodarka o obiegu (ang. circular economy) stanowi jeden z priorytetów polityki gospodarczej Komisji  Europejskiej.</vt:lpstr>
      <vt:lpstr>Gospodarka o obiegu  zamkniętym (GOZ) (2)</vt:lpstr>
      <vt:lpstr>Prezentacja programu PowerPoint</vt:lpstr>
      <vt:lpstr>Prezentacja programu PowerPoint</vt:lpstr>
      <vt:lpstr>Walka ze zmianą klimatu</vt:lpstr>
      <vt:lpstr>Europejski Zielony Ład / europejskie prawo o klimacie</vt:lpstr>
      <vt:lpstr>Normy ISO GOZ</vt:lpstr>
      <vt:lpstr>GOZ</vt:lpstr>
      <vt:lpstr>Prezentacja programu PowerPoint</vt:lpstr>
      <vt:lpstr>REGENERACJA</vt:lpstr>
      <vt:lpstr>REGENERACJA- DOBRE PRAKTYKI (1)</vt:lpstr>
      <vt:lpstr>REGENERACJA- DOBRE PRAKTYKI</vt:lpstr>
      <vt:lpstr>WSPÓŁUŻYTKOWANIE</vt:lpstr>
      <vt:lpstr>WSPÓŁUŻYTKOWANIE- DOBRE PRAKTYKI</vt:lpstr>
      <vt:lpstr>OPTYMALIZACJA</vt:lpstr>
      <vt:lpstr>OPTYMALIZACJA- DOBRE PRAKTYKI</vt:lpstr>
      <vt:lpstr>ZAMYKANIE OBIEGÓW</vt:lpstr>
      <vt:lpstr>ZAMYKANIE OBIEGÓW- DOBRE PRAKTYKI</vt:lpstr>
      <vt:lpstr>WIRTUALIZACJA</vt:lpstr>
      <vt:lpstr>WIRTUALIZACJA- DOBRE PRAKTYKI</vt:lpstr>
      <vt:lpstr>WYMIANA</vt:lpstr>
      <vt:lpstr>WYMIANA- DOBRA PRAKTYKA</vt:lpstr>
      <vt:lpstr>Plan GOZ 2020/98</vt:lpstr>
      <vt:lpstr>Wyzwania środowiskowe - plany UE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wpisz tytuł prezentacji</dc:title>
  <dc:creator>Anna Zacharjasz</dc:creator>
  <cp:lastModifiedBy>Agnieszka Nowaczek</cp:lastModifiedBy>
  <cp:revision>83</cp:revision>
  <dcterms:created xsi:type="dcterms:W3CDTF">2022-10-06T12:28:39Z</dcterms:created>
  <dcterms:modified xsi:type="dcterms:W3CDTF">2024-10-25T06:26:31Z</dcterms:modified>
</cp:coreProperties>
</file>